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16" r:id="rId4"/>
    <p:sldId id="317" r:id="rId5"/>
    <p:sldId id="258" r:id="rId6"/>
    <p:sldId id="262" r:id="rId7"/>
    <p:sldId id="260" r:id="rId8"/>
    <p:sldId id="261" r:id="rId9"/>
    <p:sldId id="313" r:id="rId10"/>
    <p:sldId id="318" r:id="rId11"/>
    <p:sldId id="296" r:id="rId12"/>
    <p:sldId id="263" r:id="rId13"/>
    <p:sldId id="319" r:id="rId14"/>
    <p:sldId id="275" r:id="rId15"/>
    <p:sldId id="287" r:id="rId16"/>
    <p:sldId id="264" r:id="rId17"/>
    <p:sldId id="282" r:id="rId18"/>
    <p:sldId id="268" r:id="rId19"/>
    <p:sldId id="283" r:id="rId20"/>
    <p:sldId id="284" r:id="rId21"/>
    <p:sldId id="285" r:id="rId22"/>
    <p:sldId id="286" r:id="rId23"/>
    <p:sldId id="265" r:id="rId24"/>
    <p:sldId id="266" r:id="rId25"/>
    <p:sldId id="291" r:id="rId26"/>
    <p:sldId id="279" r:id="rId27"/>
    <p:sldId id="280" r:id="rId28"/>
    <p:sldId id="290" r:id="rId29"/>
    <p:sldId id="269" r:id="rId30"/>
    <p:sldId id="288" r:id="rId31"/>
    <p:sldId id="273" r:id="rId32"/>
    <p:sldId id="293" r:id="rId33"/>
    <p:sldId id="292" r:id="rId34"/>
    <p:sldId id="289" r:id="rId35"/>
    <p:sldId id="274" r:id="rId36"/>
    <p:sldId id="295" r:id="rId37"/>
    <p:sldId id="270" r:id="rId38"/>
    <p:sldId id="309" r:id="rId39"/>
    <p:sldId id="311" r:id="rId40"/>
    <p:sldId id="271" r:id="rId41"/>
    <p:sldId id="298" r:id="rId42"/>
    <p:sldId id="299" r:id="rId43"/>
    <p:sldId id="277" r:id="rId44"/>
    <p:sldId id="300" r:id="rId45"/>
    <p:sldId id="301" r:id="rId46"/>
    <p:sldId id="272" r:id="rId47"/>
    <p:sldId id="303" r:id="rId48"/>
    <p:sldId id="276" r:id="rId49"/>
    <p:sldId id="305" r:id="rId50"/>
    <p:sldId id="306" r:id="rId51"/>
    <p:sldId id="312" r:id="rId52"/>
    <p:sldId id="302" r:id="rId53"/>
    <p:sldId id="315" r:id="rId54"/>
    <p:sldId id="307" r:id="rId55"/>
    <p:sldId id="310" r:id="rId56"/>
    <p:sldId id="308" r:id="rId57"/>
    <p:sldId id="31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11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39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28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13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25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1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90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1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8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08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94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F0BE-7D0A-44C5-820D-48A3B78F9BD8}" type="datetimeFigureOut">
              <a:rPr lang="en-CA" smtClean="0"/>
              <a:t>2023-03-15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82F9-C063-4882-95C5-0860A409F7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3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bible-history.com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kis.gr/ebr_nekrot_anasthlwmenoi_tafoi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iraqijews.org/images/burial.jpg" TargetMode="Externa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faria.org/Exodus.22.17?lang=he-en&amp;utm_source=aish.com&amp;utm_medium=sefaria_link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efaria.org/Deuteronomy.18.9-12?lang=he-en&amp;utm_source=aish.com&amp;utm_medium=sefaria_link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Building a Home: Work of the living and work of the dead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Rabbi Lynn Greenhough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59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Customs, rituals, demons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31" y="1773909"/>
            <a:ext cx="4327953" cy="4327953"/>
          </a:xfrm>
          <a:ln w="19050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9" y="1773909"/>
            <a:ext cx="5850447" cy="351026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443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Understanding function/ritual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Recitation of </a:t>
            </a:r>
            <a:r>
              <a:rPr lang="en-CA" i="1" dirty="0" err="1" smtClean="0"/>
              <a:t>Kaddish</a:t>
            </a:r>
            <a:endParaRPr lang="en-CA" i="1" dirty="0" smtClean="0"/>
          </a:p>
          <a:p>
            <a:r>
              <a:rPr lang="en-CA" altLang="en-US" dirty="0"/>
              <a:t>Recited at burials by 7</a:t>
            </a:r>
            <a:r>
              <a:rPr lang="en-CA" altLang="en-US" baseline="30000" dirty="0"/>
              <a:t>th</a:t>
            </a:r>
            <a:r>
              <a:rPr lang="en-CA" altLang="en-US" dirty="0"/>
              <a:t> or 8</a:t>
            </a:r>
            <a:r>
              <a:rPr lang="en-CA" altLang="en-US" baseline="30000" dirty="0"/>
              <a:t>th</a:t>
            </a:r>
            <a:r>
              <a:rPr lang="en-CA" altLang="en-US" dirty="0"/>
              <a:t> centuries</a:t>
            </a:r>
          </a:p>
          <a:p>
            <a:r>
              <a:rPr lang="en-CA" altLang="en-US" dirty="0"/>
              <a:t>Merit of one who recited </a:t>
            </a:r>
            <a:r>
              <a:rPr lang="en-CA" altLang="en-US" i="1" dirty="0" err="1"/>
              <a:t>Kaddish</a:t>
            </a:r>
            <a:r>
              <a:rPr lang="en-CA" altLang="en-US" dirty="0"/>
              <a:t> was transferred to the account of the one for whom </a:t>
            </a:r>
            <a:r>
              <a:rPr lang="en-CA" altLang="en-US" i="1" dirty="0" err="1"/>
              <a:t>Kaddish</a:t>
            </a:r>
            <a:r>
              <a:rPr lang="en-CA" altLang="en-US" dirty="0"/>
              <a:t> was being said</a:t>
            </a:r>
          </a:p>
          <a:p>
            <a:r>
              <a:rPr lang="en-CA" altLang="en-US" dirty="0"/>
              <a:t>Ensure release from </a:t>
            </a:r>
            <a:r>
              <a:rPr lang="en-CA" altLang="en-US" dirty="0" smtClean="0"/>
              <a:t>a longer </a:t>
            </a:r>
            <a:r>
              <a:rPr lang="en-CA" altLang="en-US" dirty="0"/>
              <a:t>stay in </a:t>
            </a:r>
            <a:r>
              <a:rPr lang="en-CA" altLang="en-US" i="1" dirty="0"/>
              <a:t>Gehinnom</a:t>
            </a:r>
          </a:p>
          <a:p>
            <a:r>
              <a:rPr lang="en-CA" altLang="en-US" dirty="0"/>
              <a:t>Avoid reciting </a:t>
            </a:r>
            <a:r>
              <a:rPr lang="en-CA" altLang="en-US" dirty="0" smtClean="0"/>
              <a:t>beyond 11 months</a:t>
            </a:r>
            <a:endParaRPr lang="en-CA" altLang="en-US" dirty="0"/>
          </a:p>
          <a:p>
            <a:r>
              <a:rPr lang="en-CA" altLang="en-US" dirty="0"/>
              <a:t>1400: recite </a:t>
            </a:r>
            <a:r>
              <a:rPr lang="en-CA" altLang="en-US" i="1" dirty="0" err="1"/>
              <a:t>Kaddish</a:t>
            </a:r>
            <a:r>
              <a:rPr lang="en-CA" altLang="en-US" dirty="0"/>
              <a:t> on </a:t>
            </a:r>
            <a:r>
              <a:rPr lang="en-CA" altLang="en-US" i="1" dirty="0" err="1"/>
              <a:t>yartzeit</a:t>
            </a:r>
            <a:endParaRPr lang="en-CA" altLang="en-US" i="1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Backdrop of demonology i</a:t>
            </a:r>
            <a:r>
              <a:rPr lang="en-CA" altLang="en-US" dirty="0" smtClean="0"/>
              <a:t>nformed </a:t>
            </a:r>
            <a:r>
              <a:rPr lang="en-CA" altLang="en-US" dirty="0"/>
              <a:t>many </a:t>
            </a:r>
            <a:r>
              <a:rPr lang="en-CA" altLang="en-US" dirty="0" smtClean="0"/>
              <a:t>earlier </a:t>
            </a:r>
            <a:r>
              <a:rPr lang="en-CA" altLang="en-US" dirty="0"/>
              <a:t>rituals</a:t>
            </a:r>
          </a:p>
          <a:p>
            <a:r>
              <a:rPr lang="en-CA" altLang="en-US" dirty="0"/>
              <a:t>Rituals acted to counter strength of various demons</a:t>
            </a:r>
          </a:p>
          <a:p>
            <a:r>
              <a:rPr lang="en-CA" altLang="en-US" i="1" dirty="0" err="1"/>
              <a:t>Shomrim</a:t>
            </a:r>
            <a:r>
              <a:rPr lang="en-CA" altLang="en-US" dirty="0"/>
              <a:t>: defend against evil spirits</a:t>
            </a:r>
          </a:p>
          <a:p>
            <a:r>
              <a:rPr lang="en-CA" altLang="en-US" dirty="0" smtClean="0"/>
              <a:t>Demons rendered </a:t>
            </a:r>
            <a:r>
              <a:rPr lang="en-CA" altLang="en-US" dirty="0"/>
              <a:t>ineffectual through constant </a:t>
            </a:r>
            <a:r>
              <a:rPr lang="en-CA" altLang="en-US" dirty="0" smtClean="0"/>
              <a:t>prayer, </a:t>
            </a:r>
            <a:r>
              <a:rPr lang="en-CA" altLang="en-US" i="1" dirty="0" err="1" smtClean="0"/>
              <a:t>mitzvot</a:t>
            </a:r>
            <a:r>
              <a:rPr lang="en-CA" altLang="en-US" i="1" dirty="0" smtClean="0"/>
              <a:t>, </a:t>
            </a:r>
            <a:r>
              <a:rPr lang="en-CA" altLang="en-US" i="1" dirty="0" err="1" smtClean="0"/>
              <a:t>tzedakah</a:t>
            </a:r>
            <a:endParaRPr lang="en-CA" altLang="en-US" i="1" dirty="0"/>
          </a:p>
          <a:p>
            <a:r>
              <a:rPr lang="en-CA" altLang="en-US" dirty="0"/>
              <a:t>Candles </a:t>
            </a:r>
            <a:r>
              <a:rPr lang="en-CA" altLang="en-US" dirty="0" smtClean="0"/>
              <a:t>lit to protect souls </a:t>
            </a:r>
            <a:r>
              <a:rPr lang="en-CA" altLang="en-US" dirty="0"/>
              <a:t>of dead</a:t>
            </a:r>
          </a:p>
          <a:p>
            <a:r>
              <a:rPr lang="en-CA" altLang="en-US" dirty="0"/>
              <a:t>Spirits could attack moving objects: those carrying bier would halt frequently, setting bier on ground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482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70" y="59821"/>
            <a:ext cx="10482129" cy="1630867"/>
          </a:xfrm>
        </p:spPr>
        <p:txBody>
          <a:bodyPr>
            <a:noAutofit/>
          </a:bodyPr>
          <a:lstStyle/>
          <a:p>
            <a:pPr algn="ctr"/>
            <a:r>
              <a:rPr lang="en-CA" sz="3600" dirty="0" smtClean="0"/>
              <a:t>How did our burial practices evolve to provide both protection and communication – and stay within requirements of religious rites?</a:t>
            </a:r>
            <a:endParaRPr lang="en-CA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0" y="1924479"/>
            <a:ext cx="4760623" cy="3570467"/>
          </a:xfrm>
          <a:ln w="127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2" y="1924479"/>
            <a:ext cx="6347495" cy="3570466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460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Diogenes: Throw me over the wall…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" y="1755287"/>
            <a:ext cx="6527008" cy="4351338"/>
          </a:xfrm>
          <a:ln w="1905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19" y="1755287"/>
            <a:ext cx="4869194" cy="4351338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273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A home provides the dead with a recognizable place of intercession with the living.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09" y="1825625"/>
            <a:ext cx="4337782" cy="4351338"/>
          </a:xfrm>
          <a:ln w="12700">
            <a:solidFill>
              <a:schemeClr val="tx1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5" y="1825625"/>
            <a:ext cx="4965490" cy="435133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846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3200" dirty="0" smtClean="0"/>
              <a:t>Travel: An </a:t>
            </a:r>
            <a:r>
              <a:rPr lang="en-CA" sz="3200" dirty="0"/>
              <a:t>ancient burial cave, dating from the 5th century BCE, </a:t>
            </a:r>
            <a:r>
              <a:rPr lang="en-CA" sz="3200" dirty="0" smtClean="0"/>
              <a:t>next to one </a:t>
            </a:r>
            <a:r>
              <a:rPr lang="en-CA" sz="3200" dirty="0"/>
              <a:t>of Israel's busiest </a:t>
            </a:r>
            <a:r>
              <a:rPr lang="en-CA" sz="3200" dirty="0" smtClean="0"/>
              <a:t>arteries</a:t>
            </a:r>
            <a:r>
              <a:rPr lang="en-CA" sz="3200" dirty="0"/>
              <a:t>, the </a:t>
            </a:r>
            <a:r>
              <a:rPr lang="en-CA" sz="3200" dirty="0" err="1"/>
              <a:t>Ayalon</a:t>
            </a:r>
            <a:r>
              <a:rPr lang="en-CA" sz="3200" dirty="0"/>
              <a:t> Highway.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90" y="1807377"/>
            <a:ext cx="8643626" cy="4861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813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For millennia we have built homes – </a:t>
            </a:r>
            <a:br>
              <a:rPr lang="en-CA" dirty="0" smtClean="0"/>
            </a:br>
            <a:r>
              <a:rPr lang="en-CA" dirty="0" smtClean="0"/>
              <a:t>for the living but also for the dead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81600" cy="3454400"/>
          </a:xfrm>
          <a:ln w="127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98" y="1690688"/>
            <a:ext cx="5527040" cy="345440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277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Rachel </a:t>
            </a:r>
            <a:r>
              <a:rPr lang="en-CA" dirty="0" err="1"/>
              <a:t>Hallote</a:t>
            </a:r>
            <a:r>
              <a:rPr lang="en-CA" dirty="0"/>
              <a:t>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u="sng" dirty="0" smtClean="0"/>
              <a:t>Death</a:t>
            </a:r>
            <a:r>
              <a:rPr lang="en-CA" u="sng" dirty="0"/>
              <a:t>, Burial and Afterlife in the Biblical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Archeology: Who gets buried, where and </a:t>
            </a:r>
            <a:r>
              <a:rPr lang="en-CA" dirty="0" smtClean="0"/>
              <a:t>how, </a:t>
            </a:r>
            <a:r>
              <a:rPr lang="en-CA" dirty="0"/>
              <a:t>is the main window into a group’s culture</a:t>
            </a:r>
          </a:p>
          <a:p>
            <a:r>
              <a:rPr lang="en-CA" dirty="0"/>
              <a:t>Social hierarchies</a:t>
            </a:r>
          </a:p>
          <a:p>
            <a:r>
              <a:rPr lang="en-CA" dirty="0"/>
              <a:t>Differentiations – age, gender, health, wealth</a:t>
            </a:r>
          </a:p>
          <a:p>
            <a:r>
              <a:rPr lang="en-CA" dirty="0"/>
              <a:t>Burials often leave a trace – tombs, pits, </a:t>
            </a:r>
            <a:r>
              <a:rPr lang="en-CA" dirty="0" smtClean="0"/>
              <a:t>status of decedent</a:t>
            </a:r>
            <a:endParaRPr lang="en-CA" dirty="0"/>
          </a:p>
          <a:p>
            <a:r>
              <a:rPr lang="en-CA" dirty="0" smtClean="0"/>
              <a:t>Interpretation of function: Burial </a:t>
            </a:r>
            <a:r>
              <a:rPr lang="en-CA" dirty="0"/>
              <a:t>locations reflect not so much economic or social </a:t>
            </a:r>
            <a:r>
              <a:rPr lang="en-CA" dirty="0" smtClean="0"/>
              <a:t>status, </a:t>
            </a:r>
            <a:r>
              <a:rPr lang="en-CA" dirty="0"/>
              <a:t>but the role the deceased plays in the society </a:t>
            </a:r>
            <a:r>
              <a:rPr lang="en-CA" i="1" dirty="0"/>
              <a:t>after</a:t>
            </a:r>
            <a:r>
              <a:rPr lang="en-CA" dirty="0"/>
              <a:t> death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 dead can function to be guardians </a:t>
            </a:r>
            <a:r>
              <a:rPr lang="en-CA" dirty="0"/>
              <a:t>of fallow fields – where are the borders, how is such land protected? </a:t>
            </a:r>
          </a:p>
          <a:p>
            <a:r>
              <a:rPr lang="en-CA" dirty="0"/>
              <a:t>Dead as </a:t>
            </a:r>
            <a:r>
              <a:rPr lang="en-CA" i="1" dirty="0" err="1" smtClean="0"/>
              <a:t>shomrim</a:t>
            </a:r>
            <a:r>
              <a:rPr lang="en-CA" i="1" dirty="0" smtClean="0"/>
              <a:t>, </a:t>
            </a:r>
            <a:r>
              <a:rPr lang="en-CA" dirty="0" smtClean="0"/>
              <a:t>guardians</a:t>
            </a:r>
            <a:endParaRPr lang="en-CA" dirty="0"/>
          </a:p>
          <a:p>
            <a:r>
              <a:rPr lang="en-CA" dirty="0"/>
              <a:t>Guarding the land is an explanation for why burials were often placed far from cities.  Still common </a:t>
            </a:r>
            <a:r>
              <a:rPr lang="en-CA" dirty="0" smtClean="0"/>
              <a:t>in the Talmudic </a:t>
            </a:r>
            <a:r>
              <a:rPr lang="en-CA" dirty="0"/>
              <a:t>period</a:t>
            </a:r>
          </a:p>
          <a:p>
            <a:r>
              <a:rPr lang="en-CA" dirty="0" smtClean="0"/>
              <a:t>Eventually, we see a transition to shaft </a:t>
            </a:r>
            <a:r>
              <a:rPr lang="en-CA" dirty="0"/>
              <a:t>and chamber tombs, </a:t>
            </a:r>
            <a:r>
              <a:rPr lang="en-CA" dirty="0" smtClean="0"/>
              <a:t>to house multiple </a:t>
            </a:r>
            <a:r>
              <a:rPr lang="en-CA" dirty="0"/>
              <a:t>family members.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475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err="1" smtClean="0"/>
              <a:t>Cannanite</a:t>
            </a:r>
            <a:r>
              <a:rPr lang="en-CA" dirty="0" smtClean="0"/>
              <a:t> era: Burials in floorboards, walls and fields: Dead as </a:t>
            </a:r>
            <a:r>
              <a:rPr lang="en-CA" dirty="0" err="1" smtClean="0"/>
              <a:t>s</a:t>
            </a:r>
            <a:r>
              <a:rPr lang="en-CA" i="1" dirty="0" err="1" smtClean="0"/>
              <a:t>homrim</a:t>
            </a:r>
            <a:r>
              <a:rPr lang="en-CA" dirty="0" smtClean="0"/>
              <a:t>, guardians of families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86" y="1813642"/>
            <a:ext cx="3690550" cy="4375303"/>
          </a:xfrm>
          <a:ln w="127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75" y="1825625"/>
            <a:ext cx="6172200" cy="43753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98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Tombs, burials under and within houses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Burial under floorboards of houses </a:t>
            </a:r>
            <a:r>
              <a:rPr lang="en-CA" dirty="0" smtClean="0"/>
              <a:t>were in use: keep them close</a:t>
            </a:r>
            <a:endParaRPr lang="en-CA" dirty="0"/>
          </a:p>
          <a:p>
            <a:r>
              <a:rPr lang="en-CA" dirty="0"/>
              <a:t>Reflects role of deceased in life as well as after death</a:t>
            </a:r>
          </a:p>
          <a:p>
            <a:r>
              <a:rPr lang="en-CA" dirty="0" smtClean="0"/>
              <a:t>Comfort in presence: Sites would probably be visible</a:t>
            </a:r>
            <a:endParaRPr lang="en-CA" dirty="0"/>
          </a:p>
          <a:p>
            <a:r>
              <a:rPr lang="en-CA" dirty="0"/>
              <a:t>Infant jar burials</a:t>
            </a:r>
          </a:p>
          <a:p>
            <a:r>
              <a:rPr lang="en-CA" dirty="0"/>
              <a:t>Tomb as a womb for infants = </a:t>
            </a:r>
            <a:r>
              <a:rPr lang="en-CA" dirty="0" smtClean="0"/>
              <a:t>Jar/house evolves to </a:t>
            </a:r>
            <a:r>
              <a:rPr lang="en-CA" dirty="0"/>
              <a:t>a </a:t>
            </a:r>
            <a:r>
              <a:rPr lang="en-CA" dirty="0" smtClean="0"/>
              <a:t>tomb/house </a:t>
            </a:r>
            <a:r>
              <a:rPr lang="en-CA" dirty="0"/>
              <a:t>for adults.</a:t>
            </a:r>
          </a:p>
          <a:p>
            <a:r>
              <a:rPr lang="en-CA" dirty="0"/>
              <a:t>Ian Hodder: </a:t>
            </a:r>
            <a:r>
              <a:rPr lang="en-CA" dirty="0">
                <a:solidFill>
                  <a:srgbClr val="7030A0"/>
                </a:solidFill>
              </a:rPr>
              <a:t>tombs correspond in shape, construction, orientation, decoration, position of entrance to houses of same period</a:t>
            </a:r>
            <a:r>
              <a:rPr lang="en-CA" dirty="0"/>
              <a:t>. </a:t>
            </a:r>
          </a:p>
          <a:p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501193" y="1892160"/>
            <a:ext cx="4932926" cy="389507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32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What is Magic? What is ritual?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 religious ritual is any repetitive and patterned behavior that is prescribed by or tied to a religious institution, belief, or custom, often with the intention of communicating with a deity or supernatural power.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 use of means (such as charms or spells) believed to have supernatural power over natural forces </a:t>
            </a:r>
          </a:p>
          <a:p>
            <a:r>
              <a:rPr lang="en-CA" dirty="0" smtClean="0"/>
              <a:t>Magic rites or incantations </a:t>
            </a:r>
          </a:p>
          <a:p>
            <a:r>
              <a:rPr lang="en-CA" dirty="0" smtClean="0"/>
              <a:t>An extraordinary power or influence seemingly from a supernatural source</a:t>
            </a:r>
          </a:p>
          <a:p>
            <a:r>
              <a:rPr lang="en-CA" dirty="0" smtClean="0"/>
              <a:t>Something that seems to cast a spell </a:t>
            </a:r>
            <a:r>
              <a:rPr lang="en-CA" b="1" dirty="0" smtClean="0"/>
              <a:t>: </a:t>
            </a:r>
            <a:r>
              <a:rPr lang="en-CA" dirty="0" smtClean="0"/>
              <a:t>enchantment</a:t>
            </a:r>
          </a:p>
          <a:p>
            <a:r>
              <a:rPr lang="en-CA" dirty="0" smtClean="0"/>
              <a:t>Imitative magic and contagious magic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4386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Tomb as house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Cave of </a:t>
            </a:r>
            <a:r>
              <a:rPr lang="en-CA" dirty="0" err="1"/>
              <a:t>Machpelah</a:t>
            </a:r>
            <a:r>
              <a:rPr lang="en-CA" dirty="0"/>
              <a:t> – </a:t>
            </a:r>
            <a:r>
              <a:rPr lang="en-CA" dirty="0" smtClean="0"/>
              <a:t>almost </a:t>
            </a:r>
            <a:r>
              <a:rPr lang="en-CA" dirty="0"/>
              <a:t>certainly a shaft and chamber complex</a:t>
            </a:r>
          </a:p>
          <a:p>
            <a:r>
              <a:rPr lang="en-CA" dirty="0"/>
              <a:t>No single word in Hebrew – or English – distinguishes between </a:t>
            </a:r>
            <a:r>
              <a:rPr lang="en-CA" dirty="0" smtClean="0"/>
              <a:t>carved caves </a:t>
            </a:r>
            <a:r>
              <a:rPr lang="en-CA" dirty="0"/>
              <a:t>and natural caves.</a:t>
            </a:r>
          </a:p>
          <a:p>
            <a:r>
              <a:rPr lang="en-CA" dirty="0"/>
              <a:t>By </a:t>
            </a:r>
            <a:r>
              <a:rPr lang="en-CA" dirty="0" smtClean="0"/>
              <a:t>Iron </a:t>
            </a:r>
            <a:r>
              <a:rPr lang="en-CA" dirty="0"/>
              <a:t>Age in Israel, tombs are very regular in shape – regular </a:t>
            </a:r>
            <a:r>
              <a:rPr lang="en-CA" dirty="0" smtClean="0"/>
              <a:t>carved tombs </a:t>
            </a:r>
            <a:r>
              <a:rPr lang="en-CA" dirty="0"/>
              <a:t>called </a:t>
            </a:r>
            <a:r>
              <a:rPr lang="en-CA" dirty="0" err="1"/>
              <a:t>arcasolia</a:t>
            </a:r>
            <a:endParaRPr lang="en-CA" dirty="0"/>
          </a:p>
          <a:p>
            <a:r>
              <a:rPr lang="en-CA" dirty="0" smtClean="0"/>
              <a:t>Housed </a:t>
            </a:r>
            <a:r>
              <a:rPr lang="en-CA" dirty="0"/>
              <a:t>family groups – usually with a central courtyard similar to houses of day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b="2843"/>
          <a:stretch>
            <a:fillRect/>
          </a:stretch>
        </p:blipFill>
        <p:spPr>
          <a:xfrm>
            <a:off x="6328974" y="1825625"/>
            <a:ext cx="5112413" cy="403679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14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Cemeteries: Cities of the dead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Cemeteries grew organically – according to </a:t>
            </a:r>
            <a:r>
              <a:rPr lang="en-CA" dirty="0" smtClean="0"/>
              <a:t>need </a:t>
            </a:r>
            <a:r>
              <a:rPr lang="en-CA" dirty="0"/>
              <a:t>rather than any </a:t>
            </a:r>
            <a:r>
              <a:rPr lang="en-CA" dirty="0" smtClean="0"/>
              <a:t>pre-planning of size requirements</a:t>
            </a:r>
            <a:endParaRPr lang="en-CA" dirty="0"/>
          </a:p>
          <a:p>
            <a:r>
              <a:rPr lang="en-CA" i="1" dirty="0" smtClean="0"/>
              <a:t>“</a:t>
            </a:r>
            <a:r>
              <a:rPr lang="en-CA" i="1" dirty="0" err="1" smtClean="0"/>
              <a:t>Asaf</a:t>
            </a:r>
            <a:r>
              <a:rPr lang="en-CA" dirty="0"/>
              <a:t>” – gathering in of a person to their ancestors</a:t>
            </a:r>
          </a:p>
          <a:p>
            <a:r>
              <a:rPr lang="en-CA" dirty="0"/>
              <a:t>Metaphorical or </a:t>
            </a:r>
            <a:r>
              <a:rPr lang="en-CA" dirty="0" smtClean="0"/>
              <a:t>actual reference? </a:t>
            </a:r>
            <a:endParaRPr lang="en-CA" dirty="0"/>
          </a:p>
          <a:p>
            <a:r>
              <a:rPr lang="en-CA" dirty="0"/>
              <a:t>Family tombs – Israelite custom of moving older interments to make room for newer.</a:t>
            </a:r>
          </a:p>
          <a:p>
            <a:r>
              <a:rPr lang="en-CA" dirty="0"/>
              <a:t>Genesis 25.8 – Abraham “gathered to his people.”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" y="1690688"/>
            <a:ext cx="5747504" cy="307902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040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Words, language = metaphorical reality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Gathered in – concerns </a:t>
            </a:r>
            <a:r>
              <a:rPr lang="en-CA" dirty="0" smtClean="0"/>
              <a:t>about afterlife</a:t>
            </a:r>
            <a:r>
              <a:rPr lang="en-CA" dirty="0"/>
              <a:t>; reunion with family and </a:t>
            </a:r>
            <a:r>
              <a:rPr lang="en-CA" dirty="0" smtClean="0"/>
              <a:t>kin.</a:t>
            </a:r>
            <a:endParaRPr lang="en-CA" dirty="0"/>
          </a:p>
          <a:p>
            <a:r>
              <a:rPr lang="en-CA" dirty="0"/>
              <a:t>Idea of afterlife very undeveloped in biblical </a:t>
            </a:r>
            <a:r>
              <a:rPr lang="en-CA" dirty="0" smtClean="0"/>
              <a:t>period – “known” that the dead continued to ‘live’ with the living.</a:t>
            </a:r>
            <a:endParaRPr lang="en-CA" dirty="0"/>
          </a:p>
          <a:p>
            <a:r>
              <a:rPr lang="en-CA" dirty="0"/>
              <a:t>Must refer to physical place of burial </a:t>
            </a:r>
            <a:r>
              <a:rPr lang="en-CA" dirty="0" smtClean="0"/>
              <a:t>and the </a:t>
            </a:r>
            <a:r>
              <a:rPr lang="en-CA" dirty="0"/>
              <a:t>physical act of </a:t>
            </a:r>
            <a:r>
              <a:rPr lang="en-CA" dirty="0" smtClean="0"/>
              <a:t>burial.</a:t>
            </a:r>
            <a:endParaRPr lang="en-CA" dirty="0"/>
          </a:p>
          <a:p>
            <a:r>
              <a:rPr lang="en-CA" dirty="0"/>
              <a:t>Placing bones in </a:t>
            </a:r>
            <a:r>
              <a:rPr lang="en-CA" dirty="0" smtClean="0"/>
              <a:t>a pit </a:t>
            </a:r>
            <a:r>
              <a:rPr lang="en-CA" dirty="0"/>
              <a:t>or </a:t>
            </a:r>
            <a:r>
              <a:rPr lang="en-CA" dirty="0" smtClean="0"/>
              <a:t>ossuary.</a:t>
            </a:r>
            <a:endParaRPr lang="en-CA" dirty="0"/>
          </a:p>
          <a:p>
            <a:r>
              <a:rPr lang="en-CA" dirty="0"/>
              <a:t>“Sleep with…” also metaphorical – used only in reference to kings who died a natural </a:t>
            </a:r>
            <a:r>
              <a:rPr lang="en-CA" dirty="0" smtClean="0"/>
              <a:t>death.</a:t>
            </a:r>
            <a:endParaRPr lang="en-CA" dirty="0"/>
          </a:p>
          <a:p>
            <a:r>
              <a:rPr lang="en-CA" dirty="0"/>
              <a:t>Kings who died in battle </a:t>
            </a:r>
            <a:r>
              <a:rPr lang="en-CA" dirty="0" smtClean="0"/>
              <a:t>were usually buried </a:t>
            </a:r>
            <a:r>
              <a:rPr lang="en-CA" dirty="0"/>
              <a:t>in situ. </a:t>
            </a:r>
          </a:p>
          <a:p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41639" y="1935892"/>
            <a:ext cx="4570148" cy="3608590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14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en-CA" sz="3200" dirty="0" smtClean="0"/>
              <a:t>Over those millennia we will see an evolution of that </a:t>
            </a:r>
            <a:r>
              <a:rPr lang="en-CA" sz="3200" i="1" dirty="0" err="1" smtClean="0"/>
              <a:t>bayit</a:t>
            </a:r>
            <a:r>
              <a:rPr lang="en-CA" sz="3200" dirty="0" smtClean="0"/>
              <a:t>: From  burial in fields to tombs, from ossuaries to graves and headstones to flat bronze plaques used today</a:t>
            </a:r>
            <a:r>
              <a:rPr lang="en-CA" sz="3600" dirty="0" smtClean="0"/>
              <a:t>. </a:t>
            </a:r>
            <a:endParaRPr lang="en-CA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6" y="2225011"/>
            <a:ext cx="5460460" cy="3582062"/>
          </a:xfrm>
          <a:ln w="1905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17" y="2225011"/>
            <a:ext cx="5181600" cy="3582062"/>
          </a:xfrm>
        </p:spPr>
      </p:pic>
    </p:spTree>
    <p:extLst>
      <p:ext uri="{BB962C8B-B14F-4D97-AF65-F5344CB8AC3E}">
        <p14:creationId xmlns:p14="http://schemas.microsoft.com/office/powerpoint/2010/main" val="278899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Burial caves: Primary and secondary burial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27" y="1548543"/>
            <a:ext cx="3460218" cy="4783713"/>
          </a:xfrm>
          <a:ln w="127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65" y="1612770"/>
            <a:ext cx="4876167" cy="464211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3844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Primary and secondary burials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altLang="en-US" i="1" dirty="0" err="1" smtClean="0"/>
              <a:t>Hesped</a:t>
            </a:r>
            <a:r>
              <a:rPr lang="en-CA" altLang="en-US" dirty="0"/>
              <a:t>: for honour of deceased</a:t>
            </a:r>
          </a:p>
          <a:p>
            <a:r>
              <a:rPr lang="en-CA" altLang="en-US" dirty="0"/>
              <a:t>Dead know what we do and say</a:t>
            </a:r>
          </a:p>
          <a:p>
            <a:r>
              <a:rPr lang="en-CA" altLang="en-US" dirty="0"/>
              <a:t>Death AND </a:t>
            </a:r>
            <a:r>
              <a:rPr lang="en-CA" altLang="en-US" dirty="0" smtClean="0"/>
              <a:t>burial: both </a:t>
            </a:r>
            <a:r>
              <a:rPr lang="en-CA" altLang="en-US" dirty="0"/>
              <a:t>necessary for atonement</a:t>
            </a:r>
          </a:p>
          <a:p>
            <a:r>
              <a:rPr lang="en-CA" altLang="en-US" dirty="0"/>
              <a:t>Honour to deceased = honour to God</a:t>
            </a:r>
          </a:p>
          <a:p>
            <a:r>
              <a:rPr lang="en-CA" altLang="en-US" dirty="0"/>
              <a:t>Dead communicate with living and </a:t>
            </a:r>
            <a:r>
              <a:rPr lang="en-CA" altLang="en-US" dirty="0" smtClean="0"/>
              <a:t>with each </a:t>
            </a:r>
            <a:r>
              <a:rPr lang="en-CA" altLang="en-US" dirty="0"/>
              <a:t>other</a:t>
            </a:r>
          </a:p>
          <a:p>
            <a:r>
              <a:rPr lang="en-CA" altLang="en-US" dirty="0"/>
              <a:t>Natural extension of </a:t>
            </a:r>
            <a:r>
              <a:rPr lang="en-CA" altLang="en-US" dirty="0" smtClean="0"/>
              <a:t>earlier beliefs where dead were housed with living family members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altLang="en-US" dirty="0"/>
              <a:t>Primary </a:t>
            </a:r>
            <a:r>
              <a:rPr lang="en-CA" altLang="en-US" dirty="0" smtClean="0"/>
              <a:t>burial: initial burial of decedent, </a:t>
            </a:r>
            <a:r>
              <a:rPr lang="en-CA" altLang="en-US" i="1" dirty="0" smtClean="0"/>
              <a:t>met</a:t>
            </a:r>
            <a:endParaRPr lang="en-CA" altLang="en-US" i="1" dirty="0"/>
          </a:p>
          <a:p>
            <a:r>
              <a:rPr lang="en-CA" altLang="en-US" dirty="0"/>
              <a:t>Secondary burial: reburial of bones</a:t>
            </a:r>
          </a:p>
          <a:p>
            <a:r>
              <a:rPr lang="en-CA" altLang="en-US" i="1" dirty="0" err="1"/>
              <a:t>Loculi</a:t>
            </a:r>
            <a:r>
              <a:rPr lang="en-CA" altLang="en-US" dirty="0"/>
              <a:t>: niches in walls</a:t>
            </a:r>
          </a:p>
          <a:p>
            <a:r>
              <a:rPr lang="en-CA" altLang="en-US" i="1" dirty="0" err="1"/>
              <a:t>Arcosolia</a:t>
            </a:r>
            <a:r>
              <a:rPr lang="en-CA" altLang="en-US" dirty="0"/>
              <a:t>: shelves</a:t>
            </a:r>
          </a:p>
          <a:p>
            <a:r>
              <a:rPr lang="en-CA" altLang="en-US" dirty="0"/>
              <a:t>Ossuaries: </a:t>
            </a:r>
            <a:r>
              <a:rPr lang="en-CA" altLang="en-US" dirty="0" smtClean="0"/>
              <a:t>large rectangular boxes</a:t>
            </a:r>
          </a:p>
          <a:p>
            <a:r>
              <a:rPr lang="en-CA" altLang="en-US" dirty="0" smtClean="0"/>
              <a:t>Catacombs: underground burial sites, found in Rome</a:t>
            </a:r>
            <a:endParaRPr lang="en-CA" altLang="en-US" dirty="0"/>
          </a:p>
          <a:p>
            <a:r>
              <a:rPr lang="en-CA" altLang="en-US" dirty="0"/>
              <a:t>Death not final stage of life</a:t>
            </a:r>
          </a:p>
          <a:p>
            <a:r>
              <a:rPr lang="en-CA" altLang="en-US" dirty="0"/>
              <a:t>Resurrection of </a:t>
            </a:r>
            <a:r>
              <a:rPr lang="en-CA" altLang="en-US" dirty="0" smtClean="0"/>
              <a:t>body anticipated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880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i="1" dirty="0" err="1"/>
              <a:t>Arcosolium</a:t>
            </a:r>
            <a:r>
              <a:rPr lang="en-CA" altLang="en-US" i="1" dirty="0"/>
              <a:t>, </a:t>
            </a:r>
            <a:r>
              <a:rPr lang="en-CA" altLang="en-US" i="1" dirty="0" err="1"/>
              <a:t>kokhim</a:t>
            </a:r>
            <a:r>
              <a:rPr lang="en-CA" altLang="en-US" dirty="0"/>
              <a:t>: </a:t>
            </a:r>
            <a:r>
              <a:rPr lang="en-CA" altLang="en-US" dirty="0" smtClean="0"/>
              <a:t>Carved burial </a:t>
            </a:r>
            <a:r>
              <a:rPr lang="en-CA" altLang="en-US" dirty="0"/>
              <a:t>niches</a:t>
            </a:r>
            <a:endParaRPr lang="en-CA" dirty="0"/>
          </a:p>
        </p:txBody>
      </p:sp>
      <p:pic>
        <p:nvPicPr>
          <p:cNvPr id="5" name="Picture 9" descr="Arcosolium_in_Tomb_of_Kings_tb_n042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93" y="2026981"/>
            <a:ext cx="5401738" cy="405130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2" descr="CHURCH_OF_HOLY_SEPULCHER_FIRST_CENTURY_TOMB_TB_N0609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084" y="2019088"/>
            <a:ext cx="5412260" cy="4059196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18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dirty="0"/>
              <a:t>Beliefs about the work of the </a:t>
            </a:r>
            <a:r>
              <a:rPr lang="en-CA" altLang="en-US" dirty="0" smtClean="0"/>
              <a:t>dead/living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altLang="en-US" dirty="0"/>
              <a:t>Dead are </a:t>
            </a:r>
            <a:r>
              <a:rPr lang="en-CA" altLang="en-US" dirty="0" smtClean="0"/>
              <a:t>sentient, aware of needs of living.</a:t>
            </a:r>
            <a:endParaRPr lang="en-CA" altLang="en-US" dirty="0"/>
          </a:p>
          <a:p>
            <a:r>
              <a:rPr lang="en-CA" altLang="en-US" dirty="0"/>
              <a:t>Dead have the work of guarding and interceding for the living.</a:t>
            </a:r>
          </a:p>
          <a:p>
            <a:r>
              <a:rPr lang="en-CA" altLang="en-US" dirty="0"/>
              <a:t>Living do </a:t>
            </a:r>
            <a:r>
              <a:rPr lang="en-CA" altLang="en-US" dirty="0" smtClean="0"/>
              <a:t>the same for </a:t>
            </a:r>
            <a:r>
              <a:rPr lang="en-CA" altLang="en-US" dirty="0"/>
              <a:t>the dead.</a:t>
            </a:r>
          </a:p>
          <a:p>
            <a:r>
              <a:rPr lang="en-CA" altLang="en-US" dirty="0" smtClean="0"/>
              <a:t>Ongoing relationship </a:t>
            </a:r>
            <a:r>
              <a:rPr lang="en-CA" altLang="en-US" dirty="0"/>
              <a:t>between living and </a:t>
            </a:r>
            <a:r>
              <a:rPr lang="en-CA" altLang="en-US" dirty="0" smtClean="0"/>
              <a:t>dead; we all have work to do.</a:t>
            </a:r>
          </a:p>
          <a:p>
            <a:r>
              <a:rPr lang="en-CA" altLang="en-US" dirty="0" smtClean="0"/>
              <a:t>Is this </a:t>
            </a:r>
            <a:r>
              <a:rPr lang="en-CA" altLang="en-US" dirty="0"/>
              <a:t>magical thinking or </a:t>
            </a:r>
            <a:r>
              <a:rPr lang="en-CA" altLang="en-US" dirty="0" smtClean="0"/>
              <a:t>is this a ritualizing of a faith in a life to come? </a:t>
            </a:r>
            <a:endParaRPr lang="en-CA" altLang="en-US" dirty="0"/>
          </a:p>
          <a:p>
            <a:endParaRPr lang="en-CA" b="1" dirty="0"/>
          </a:p>
        </p:txBody>
      </p:sp>
      <p:pic>
        <p:nvPicPr>
          <p:cNvPr id="5" name="Picture 9" descr="Ossuary of Caiaphas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90" y="1825625"/>
            <a:ext cx="4983096" cy="4019697"/>
          </a:xfrm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58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Continued evolution of </a:t>
            </a:r>
            <a:r>
              <a:rPr lang="en-CA" dirty="0" smtClean="0"/>
              <a:t>rituals and beliefs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altLang="en-US" dirty="0"/>
              <a:t>Communication between </a:t>
            </a:r>
            <a:r>
              <a:rPr lang="en-CA" altLang="en-US" dirty="0" smtClean="0"/>
              <a:t>the living and the dead a given.</a:t>
            </a:r>
            <a:endParaRPr lang="en-CA" altLang="en-US" dirty="0"/>
          </a:p>
          <a:p>
            <a:r>
              <a:rPr lang="en-CA" altLang="en-US" dirty="0"/>
              <a:t>Needs and honour of deceased </a:t>
            </a:r>
            <a:r>
              <a:rPr lang="en-CA" altLang="en-US" dirty="0" smtClean="0"/>
              <a:t>were always seen as primary.</a:t>
            </a:r>
            <a:endParaRPr lang="en-CA" altLang="en-US" dirty="0"/>
          </a:p>
          <a:p>
            <a:r>
              <a:rPr lang="en-CA" altLang="en-US" dirty="0">
                <a:solidFill>
                  <a:srgbClr val="7030A0"/>
                </a:solidFill>
              </a:rPr>
              <a:t>Death as a process, </a:t>
            </a:r>
            <a:r>
              <a:rPr lang="en-CA" altLang="en-US" dirty="0" smtClean="0">
                <a:solidFill>
                  <a:srgbClr val="7030A0"/>
                </a:solidFill>
              </a:rPr>
              <a:t>a journey, not an end, but another stage of life.</a:t>
            </a:r>
            <a:endParaRPr lang="en-CA" altLang="en-US" dirty="0">
              <a:solidFill>
                <a:srgbClr val="7030A0"/>
              </a:solidFill>
            </a:endParaRPr>
          </a:p>
          <a:p>
            <a:r>
              <a:rPr lang="en-CA" altLang="en-US" dirty="0" smtClean="0"/>
              <a:t>Physical death implies a change </a:t>
            </a:r>
            <a:r>
              <a:rPr lang="en-CA" altLang="en-US" dirty="0"/>
              <a:t>of </a:t>
            </a:r>
            <a:r>
              <a:rPr lang="en-CA" altLang="en-US" dirty="0" smtClean="0"/>
              <a:t>status, roles of protection and care continue.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altLang="en-US" dirty="0"/>
              <a:t>Primary concern is proper burial</a:t>
            </a:r>
          </a:p>
          <a:p>
            <a:r>
              <a:rPr lang="en-CA" altLang="en-US" dirty="0"/>
              <a:t>New rituals developed because of evolving belief in Resurrection</a:t>
            </a:r>
          </a:p>
          <a:p>
            <a:r>
              <a:rPr lang="en-CA" altLang="en-US" dirty="0" smtClean="0"/>
              <a:t>Beliefs inform evolution of </a:t>
            </a:r>
            <a:r>
              <a:rPr lang="en-CA" altLang="en-US" dirty="0"/>
              <a:t>rites and </a:t>
            </a:r>
            <a:r>
              <a:rPr lang="en-CA" altLang="en-US" dirty="0" smtClean="0"/>
              <a:t>rituals.</a:t>
            </a:r>
            <a:endParaRPr lang="en-CA" altLang="en-US" dirty="0"/>
          </a:p>
          <a:p>
            <a:r>
              <a:rPr lang="en-CA" altLang="en-US" dirty="0" smtClean="0"/>
              <a:t>Belief continues: Living </a:t>
            </a:r>
            <a:r>
              <a:rPr lang="en-CA" altLang="en-US" dirty="0"/>
              <a:t>and dead communicate with each </a:t>
            </a:r>
            <a:r>
              <a:rPr lang="en-CA" altLang="en-US" dirty="0" smtClean="0"/>
              <a:t>other.</a:t>
            </a:r>
            <a:endParaRPr lang="en-CA" altLang="en-US" dirty="0"/>
          </a:p>
          <a:p>
            <a:r>
              <a:rPr lang="en-CA" altLang="en-US" dirty="0"/>
              <a:t>Belief systems became more </a:t>
            </a:r>
            <a:r>
              <a:rPr lang="en-CA" altLang="en-US" dirty="0" smtClean="0"/>
              <a:t>elaborated.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2968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/>
              <a:t>Local architecture reflected in designs of tombs/</a:t>
            </a:r>
            <a:r>
              <a:rPr lang="en-CA" sz="3600" i="1" dirty="0" err="1" smtClean="0"/>
              <a:t>keverot</a:t>
            </a:r>
            <a:r>
              <a:rPr lang="en-CA" sz="3600" dirty="0" smtClean="0"/>
              <a:t>:</a:t>
            </a:r>
            <a:br>
              <a:rPr lang="en-CA" sz="3600" dirty="0" smtClean="0"/>
            </a:br>
            <a:r>
              <a:rPr lang="en-CA" sz="3600" dirty="0" smtClean="0"/>
              <a:t>even as design offers protection from animals, elements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7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82" y="1568089"/>
            <a:ext cx="6502659" cy="46277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3497" y="1592435"/>
            <a:ext cx="5025725" cy="458452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9" name="Picture 8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7" y="1559450"/>
            <a:ext cx="5025725" cy="46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36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i="1" dirty="0" err="1" smtClean="0">
                <a:latin typeface="+mn-lt"/>
              </a:rPr>
              <a:t>Shedim</a:t>
            </a:r>
            <a:r>
              <a:rPr lang="en-CA" sz="4000" dirty="0" smtClean="0">
                <a:latin typeface="+mn-lt"/>
              </a:rPr>
              <a:t>: </a:t>
            </a:r>
            <a:r>
              <a:rPr lang="he-IL" sz="4000" dirty="0">
                <a:latin typeface="+mn-lt"/>
              </a:rPr>
              <a:t>שֵׁדִים; </a:t>
            </a:r>
            <a:r>
              <a:rPr lang="en-CA" sz="4000" dirty="0" smtClean="0">
                <a:latin typeface="+mn-lt"/>
              </a:rPr>
              <a:t> singular</a:t>
            </a:r>
            <a:r>
              <a:rPr lang="en-CA" sz="4000" dirty="0">
                <a:latin typeface="+mn-lt"/>
              </a:rPr>
              <a:t>: </a:t>
            </a:r>
            <a:r>
              <a:rPr lang="he-IL" sz="4000" dirty="0">
                <a:latin typeface="+mn-lt"/>
              </a:rPr>
              <a:t>שֵׁד </a:t>
            </a:r>
            <a:r>
              <a:rPr lang="en-CA" sz="4000" dirty="0" smtClean="0">
                <a:latin typeface="+mn-lt"/>
              </a:rPr>
              <a:t> </a:t>
            </a:r>
            <a:r>
              <a:rPr lang="en-CA" sz="4000" i="1" dirty="0" err="1" smtClean="0">
                <a:latin typeface="+mn-lt"/>
              </a:rPr>
              <a:t>Sheyd</a:t>
            </a:r>
            <a:r>
              <a:rPr lang="en-CA" sz="4000" dirty="0" smtClean="0">
                <a:latin typeface="+mn-lt"/>
              </a:rPr>
              <a:t>) </a:t>
            </a:r>
            <a:r>
              <a:rPr lang="en-CA" sz="4000" dirty="0">
                <a:latin typeface="+mn-lt"/>
              </a:rPr>
              <a:t>are spirits or demons in </a:t>
            </a:r>
            <a:r>
              <a:rPr lang="en-CA" sz="4000" i="1" dirty="0" err="1" smtClean="0">
                <a:latin typeface="+mn-lt"/>
              </a:rPr>
              <a:t>Tanakh</a:t>
            </a:r>
            <a:r>
              <a:rPr lang="en-CA" sz="4000" dirty="0" smtClean="0">
                <a:latin typeface="+mn-lt"/>
              </a:rPr>
              <a:t> </a:t>
            </a:r>
            <a:r>
              <a:rPr lang="en-CA" sz="4000" dirty="0">
                <a:latin typeface="+mn-lt"/>
              </a:rPr>
              <a:t>and Jewish mythology</a:t>
            </a:r>
            <a:r>
              <a:rPr lang="en-CA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877344"/>
            <a:ext cx="2857500" cy="2247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i="1" dirty="0" err="1"/>
              <a:t>Shedim</a:t>
            </a:r>
            <a:r>
              <a:rPr lang="en-CA" dirty="0"/>
              <a:t> are said to have had the feet and claws of a </a:t>
            </a:r>
            <a:r>
              <a:rPr lang="en-CA" dirty="0" smtClean="0"/>
              <a:t>rooster</a:t>
            </a:r>
            <a:r>
              <a:rPr lang="en-CA" dirty="0"/>
              <a:t>.</a:t>
            </a:r>
            <a:r>
              <a:rPr lang="en-CA" dirty="0" smtClean="0"/>
              <a:t> </a:t>
            </a:r>
            <a:r>
              <a:rPr lang="en-CA" dirty="0"/>
              <a:t>To see if the </a:t>
            </a:r>
            <a:r>
              <a:rPr lang="en-CA" i="1" dirty="0" err="1"/>
              <a:t>shedim</a:t>
            </a:r>
            <a:r>
              <a:rPr lang="en-CA" dirty="0"/>
              <a:t> were present, ashes were thrown to the ground or floor, which rendered their footsteps visible. </a:t>
            </a:r>
            <a:endParaRPr lang="en-CA" dirty="0" smtClean="0"/>
          </a:p>
          <a:p>
            <a:r>
              <a:rPr lang="en-CA" dirty="0"/>
              <a:t>They can cause sickness and misfortune</a:t>
            </a:r>
            <a:r>
              <a:rPr lang="en-CA" dirty="0" smtClean="0"/>
              <a:t>, </a:t>
            </a:r>
            <a:r>
              <a:rPr lang="en-CA" dirty="0"/>
              <a:t>follow the dead and fly around </a:t>
            </a:r>
            <a:r>
              <a:rPr lang="en-CA" dirty="0" smtClean="0"/>
              <a:t>graves.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5738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03" y="126227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Iraq and </a:t>
            </a:r>
            <a:r>
              <a:rPr lang="en-CA" dirty="0" err="1" smtClean="0"/>
              <a:t>Chalkias</a:t>
            </a:r>
            <a:r>
              <a:rPr lang="en-CA" dirty="0" smtClean="0"/>
              <a:t>, Greece</a:t>
            </a:r>
            <a:endParaRPr lang="en-CA" dirty="0"/>
          </a:p>
        </p:txBody>
      </p:sp>
      <p:pic>
        <p:nvPicPr>
          <p:cNvPr id="5" name="Content Placeholder 4" descr="http://www.kis.gr/ebr_nekrot_anasthlwmenoi_tafo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06"/>
            <a:ext cx="6948718" cy="3237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urial Ground, Baghd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1960606"/>
            <a:ext cx="5081586" cy="3352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6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i="1" dirty="0" smtClean="0"/>
              <a:t>Beit </a:t>
            </a:r>
            <a:r>
              <a:rPr lang="en-CA" i="1" dirty="0" err="1" smtClean="0"/>
              <a:t>Chayim</a:t>
            </a:r>
            <a:r>
              <a:rPr lang="en-CA" i="1" dirty="0" smtClean="0"/>
              <a:t> </a:t>
            </a:r>
            <a:r>
              <a:rPr lang="en-CA" dirty="0" smtClean="0"/>
              <a:t>– house of the living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4" y="1825625"/>
            <a:ext cx="6160792" cy="3426941"/>
          </a:xfrm>
          <a:ln w="127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91" y="1825625"/>
            <a:ext cx="5140412" cy="342694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864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Work of the dead: comfort the living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3 R’s</a:t>
            </a:r>
          </a:p>
          <a:p>
            <a:r>
              <a:rPr lang="en-CA" altLang="en-US" dirty="0"/>
              <a:t>Resurrection</a:t>
            </a:r>
          </a:p>
          <a:p>
            <a:r>
              <a:rPr lang="en-CA" altLang="en-US" dirty="0"/>
              <a:t>Reincarnation</a:t>
            </a:r>
          </a:p>
          <a:p>
            <a:r>
              <a:rPr lang="en-CA" altLang="en-US" dirty="0"/>
              <a:t>Redemption</a:t>
            </a:r>
          </a:p>
          <a:p>
            <a:r>
              <a:rPr lang="en-CA" altLang="en-US" dirty="0"/>
              <a:t>Immediate </a:t>
            </a:r>
            <a:r>
              <a:rPr lang="en-CA" altLang="en-US" dirty="0" smtClean="0"/>
              <a:t>burial necessary to ensure journey can begin</a:t>
            </a:r>
            <a:endParaRPr lang="en-CA" altLang="en-US" dirty="0"/>
          </a:p>
          <a:p>
            <a:r>
              <a:rPr lang="en-CA" altLang="en-US" dirty="0" smtClean="0"/>
              <a:t>Belief </a:t>
            </a:r>
            <a:r>
              <a:rPr lang="en-CA" altLang="en-US" dirty="0"/>
              <a:t>and action continually reinforced and integrated</a:t>
            </a:r>
          </a:p>
          <a:p>
            <a:r>
              <a:rPr lang="en-CA" altLang="en-US" dirty="0"/>
              <a:t>Continuity of </a:t>
            </a:r>
            <a:r>
              <a:rPr lang="en-CA" altLang="en-US" dirty="0" smtClean="0"/>
              <a:t>practices through communal recognition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dirty="0"/>
              <a:t>Forgive the living; enable their </a:t>
            </a:r>
            <a:r>
              <a:rPr lang="en-CA" altLang="en-US" dirty="0" smtClean="0"/>
              <a:t>eventual atonement</a:t>
            </a:r>
            <a:endParaRPr lang="en-CA" altLang="en-US" dirty="0"/>
          </a:p>
          <a:p>
            <a:r>
              <a:rPr lang="en-CA" altLang="en-US" dirty="0"/>
              <a:t>Intervene before </a:t>
            </a:r>
            <a:r>
              <a:rPr lang="en-CA" altLang="en-US" dirty="0" smtClean="0"/>
              <a:t>God through angels</a:t>
            </a:r>
            <a:endParaRPr lang="en-CA" altLang="en-US" dirty="0"/>
          </a:p>
          <a:p>
            <a:r>
              <a:rPr lang="en-CA" altLang="en-US" dirty="0" smtClean="0"/>
              <a:t>Dead are sentient</a:t>
            </a:r>
            <a:r>
              <a:rPr lang="en-CA" altLang="en-US" dirty="0"/>
              <a:t>, have needs</a:t>
            </a:r>
          </a:p>
          <a:p>
            <a:r>
              <a:rPr lang="en-CA" altLang="en-US" dirty="0" smtClean="0"/>
              <a:t>They are loyal </a:t>
            </a:r>
            <a:r>
              <a:rPr lang="en-CA" altLang="en-US" dirty="0"/>
              <a:t>to bonds on earth</a:t>
            </a:r>
          </a:p>
          <a:p>
            <a:r>
              <a:rPr lang="en-CA" altLang="en-US" dirty="0"/>
              <a:t>Dead </a:t>
            </a:r>
            <a:r>
              <a:rPr lang="en-CA" altLang="en-US" dirty="0">
                <a:latin typeface="Times New Roman" panose="02020603050405020304" pitchFamily="18" charset="0"/>
              </a:rPr>
              <a:t>‘</a:t>
            </a:r>
            <a:r>
              <a:rPr lang="en-CA" altLang="en-US" dirty="0"/>
              <a:t>mourner</a:t>
            </a:r>
            <a:r>
              <a:rPr lang="en-CA" altLang="en-US" dirty="0">
                <a:latin typeface="Times New Roman" panose="02020603050405020304" pitchFamily="18" charset="0"/>
              </a:rPr>
              <a:t>’</a:t>
            </a:r>
            <a:r>
              <a:rPr lang="en-CA" altLang="en-US" dirty="0"/>
              <a:t> must be comforted</a:t>
            </a:r>
          </a:p>
          <a:p>
            <a:r>
              <a:rPr lang="en-CA" altLang="en-US" dirty="0"/>
              <a:t>May punish living for failing to properly give them respect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3681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Work of living: duty to the dead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altLang="en-US" dirty="0" smtClean="0"/>
              <a:t>The living seek </a:t>
            </a:r>
            <a:r>
              <a:rPr lang="en-CA" altLang="en-US" dirty="0"/>
              <a:t>merit for souls of </a:t>
            </a:r>
            <a:r>
              <a:rPr lang="en-CA" altLang="en-US" dirty="0" smtClean="0"/>
              <a:t>the dead </a:t>
            </a:r>
            <a:r>
              <a:rPr lang="en-CA" altLang="en-US" dirty="0"/>
              <a:t>through religious acts</a:t>
            </a:r>
          </a:p>
          <a:p>
            <a:r>
              <a:rPr lang="en-CA" altLang="en-US" dirty="0" smtClean="0"/>
              <a:t>Performance of </a:t>
            </a:r>
            <a:r>
              <a:rPr lang="en-CA" altLang="en-US" i="1" dirty="0" err="1"/>
              <a:t>mitzvot</a:t>
            </a:r>
            <a:r>
              <a:rPr lang="en-CA" altLang="en-US" dirty="0"/>
              <a:t> </a:t>
            </a:r>
            <a:r>
              <a:rPr lang="en-CA" altLang="en-US" dirty="0">
                <a:latin typeface="Times New Roman" panose="02020603050405020304" pitchFamily="18" charset="0"/>
              </a:rPr>
              <a:t>–</a:t>
            </a:r>
            <a:r>
              <a:rPr lang="en-CA" altLang="en-US" dirty="0"/>
              <a:t> flesh </a:t>
            </a:r>
            <a:r>
              <a:rPr lang="en-CA" altLang="en-US" dirty="0" smtClean="0"/>
              <a:t>is indispensable </a:t>
            </a:r>
            <a:r>
              <a:rPr lang="en-CA" altLang="en-US" dirty="0"/>
              <a:t>to do so</a:t>
            </a:r>
          </a:p>
          <a:p>
            <a:r>
              <a:rPr lang="en-CA" altLang="en-US" dirty="0"/>
              <a:t>Duty to honour dignity of the dead</a:t>
            </a:r>
          </a:p>
          <a:p>
            <a:r>
              <a:rPr lang="en-CA" altLang="en-US" dirty="0"/>
              <a:t>Mourners </a:t>
            </a:r>
            <a:r>
              <a:rPr lang="en-CA" altLang="en-US" dirty="0">
                <a:latin typeface="Times New Roman" panose="02020603050405020304" pitchFamily="18" charset="0"/>
              </a:rPr>
              <a:t>‘</a:t>
            </a:r>
            <a:r>
              <a:rPr lang="en-CA" altLang="en-US" dirty="0"/>
              <a:t>mirror</a:t>
            </a:r>
            <a:r>
              <a:rPr lang="en-CA" altLang="en-US" dirty="0">
                <a:latin typeface="Times New Roman" panose="02020603050405020304" pitchFamily="18" charset="0"/>
              </a:rPr>
              <a:t>’</a:t>
            </a:r>
            <a:r>
              <a:rPr lang="en-CA" altLang="en-US" dirty="0"/>
              <a:t> the experience of the </a:t>
            </a:r>
            <a:r>
              <a:rPr lang="en-CA" altLang="en-US" dirty="0" smtClean="0"/>
              <a:t>dead: now we cover our mirrors.</a:t>
            </a:r>
            <a:endParaRPr lang="en-CA" alt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altLang="en-US" dirty="0" smtClean="0"/>
              <a:t>Honour </a:t>
            </a:r>
            <a:r>
              <a:rPr lang="en-CA" altLang="en-US" dirty="0"/>
              <a:t>of dead required </a:t>
            </a:r>
            <a:r>
              <a:rPr lang="en-CA" altLang="en-US" dirty="0" smtClean="0"/>
              <a:t>protection from those still living</a:t>
            </a:r>
            <a:endParaRPr lang="en-CA" altLang="en-US" dirty="0"/>
          </a:p>
          <a:p>
            <a:r>
              <a:rPr lang="en-CA" altLang="en-US" dirty="0"/>
              <a:t>Death as a levelling experience</a:t>
            </a:r>
          </a:p>
          <a:p>
            <a:r>
              <a:rPr lang="en-CA" altLang="en-US" dirty="0"/>
              <a:t>Associations of death </a:t>
            </a:r>
            <a:r>
              <a:rPr lang="en-CA" altLang="en-US" dirty="0" smtClean="0"/>
              <a:t>with </a:t>
            </a:r>
            <a:r>
              <a:rPr lang="en-CA" altLang="en-US" dirty="0"/>
              <a:t>atonement</a:t>
            </a:r>
          </a:p>
          <a:p>
            <a:r>
              <a:rPr lang="en-CA" altLang="en-US" dirty="0">
                <a:latin typeface="Times New Roman" panose="02020603050405020304" pitchFamily="18" charset="0"/>
              </a:rPr>
              <a:t>“</a:t>
            </a:r>
            <a:r>
              <a:rPr lang="en-CA" altLang="en-US" dirty="0"/>
              <a:t>Those who die are atoned by their death</a:t>
            </a:r>
            <a:r>
              <a:rPr lang="en-CA" altLang="en-US" dirty="0">
                <a:latin typeface="Times New Roman" panose="02020603050405020304" pitchFamily="18" charset="0"/>
              </a:rPr>
              <a:t>”</a:t>
            </a:r>
            <a:r>
              <a:rPr lang="en-CA" altLang="en-US" dirty="0"/>
              <a:t> </a:t>
            </a:r>
            <a:r>
              <a:rPr lang="en-CA" altLang="en-US" i="1" dirty="0" err="1"/>
              <a:t>Mekhilta</a:t>
            </a:r>
            <a:endParaRPr lang="en-CA" altLang="en-US" i="1" dirty="0"/>
          </a:p>
          <a:p>
            <a:r>
              <a:rPr lang="en-CA" altLang="en-US" dirty="0"/>
              <a:t>Mourner </a:t>
            </a:r>
            <a:r>
              <a:rPr lang="en-CA" altLang="en-US" dirty="0">
                <a:latin typeface="Times New Roman" panose="02020603050405020304" pitchFamily="18" charset="0"/>
              </a:rPr>
              <a:t>‘</a:t>
            </a:r>
            <a:r>
              <a:rPr lang="en-CA" altLang="en-US" dirty="0"/>
              <a:t>mirrors</a:t>
            </a:r>
            <a:r>
              <a:rPr lang="en-CA" altLang="en-US" dirty="0">
                <a:latin typeface="Times New Roman" panose="02020603050405020304" pitchFamily="18" charset="0"/>
              </a:rPr>
              <a:t>’</a:t>
            </a:r>
            <a:r>
              <a:rPr lang="en-CA" altLang="en-US" dirty="0"/>
              <a:t> experience of </a:t>
            </a:r>
            <a:r>
              <a:rPr lang="en-CA" altLang="en-US" dirty="0" smtClean="0"/>
              <a:t>their dead </a:t>
            </a:r>
            <a:r>
              <a:rPr lang="en-CA" altLang="en-US" dirty="0"/>
              <a:t>through </a:t>
            </a:r>
            <a:r>
              <a:rPr lang="en-CA" altLang="en-US" dirty="0" smtClean="0"/>
              <a:t>death rituals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2448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So many homes….</a:t>
            </a:r>
            <a:endParaRPr lang="en-CA" dirty="0"/>
          </a:p>
        </p:txBody>
      </p:sp>
      <p:pic>
        <p:nvPicPr>
          <p:cNvPr id="5" name="Picture 2" descr="032806_50_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6" y="1845275"/>
            <a:ext cx="5714304" cy="37333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5274"/>
            <a:ext cx="5600018" cy="3733345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5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From Vilna to Penang, </a:t>
            </a:r>
            <a:r>
              <a:rPr lang="en-CA" dirty="0" err="1" smtClean="0"/>
              <a:t>Malasia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10" y="1825625"/>
            <a:ext cx="5181600" cy="3500818"/>
          </a:xfrm>
          <a:ln w="12700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825625"/>
            <a:ext cx="5251227" cy="350081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0921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Continued evolution of rituals </a:t>
            </a:r>
            <a:br>
              <a:rPr lang="en-CA" dirty="0"/>
            </a:br>
            <a:r>
              <a:rPr lang="en-CA" dirty="0"/>
              <a:t>in response to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Continued exile/deaths</a:t>
            </a:r>
          </a:p>
          <a:p>
            <a:r>
              <a:rPr lang="en-CA" altLang="en-US" dirty="0"/>
              <a:t>Political, economic, social instability</a:t>
            </a:r>
          </a:p>
          <a:p>
            <a:r>
              <a:rPr lang="en-CA" altLang="en-US" dirty="0"/>
              <a:t>Mandated exiles and dispersion of Jews</a:t>
            </a:r>
          </a:p>
          <a:p>
            <a:r>
              <a:rPr lang="en-CA" altLang="en-US" dirty="0"/>
              <a:t>Attacks on </a:t>
            </a:r>
            <a:r>
              <a:rPr lang="en-CA" altLang="en-US" dirty="0" smtClean="0"/>
              <a:t>Jewish communities</a:t>
            </a:r>
            <a:r>
              <a:rPr lang="en-CA" altLang="en-US" dirty="0"/>
              <a:t>, forced conversions</a:t>
            </a:r>
          </a:p>
          <a:p>
            <a:r>
              <a:rPr lang="en-CA" altLang="en-US" dirty="0"/>
              <a:t>Expulsion of Jews from Spain and Portugal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Communal response to communal history</a:t>
            </a:r>
          </a:p>
          <a:p>
            <a:r>
              <a:rPr lang="en-CA" altLang="en-US" i="1" dirty="0" err="1"/>
              <a:t>Viduii</a:t>
            </a:r>
            <a:endParaRPr lang="en-CA" altLang="en-US" i="1" dirty="0"/>
          </a:p>
          <a:p>
            <a:r>
              <a:rPr lang="en-CA" altLang="en-US" i="1" dirty="0" err="1"/>
              <a:t>Taharah</a:t>
            </a:r>
            <a:endParaRPr lang="en-CA" altLang="en-US" i="1" dirty="0"/>
          </a:p>
          <a:p>
            <a:r>
              <a:rPr lang="en-CA" altLang="en-US" i="1" dirty="0" err="1"/>
              <a:t>Kaddish</a:t>
            </a:r>
            <a:endParaRPr lang="en-CA" altLang="en-US" i="1" dirty="0"/>
          </a:p>
          <a:p>
            <a:r>
              <a:rPr lang="en-CA" altLang="en-US" i="1" dirty="0"/>
              <a:t>Mishnah </a:t>
            </a:r>
            <a:r>
              <a:rPr lang="en-CA" altLang="en-US" i="1" dirty="0">
                <a:latin typeface="Times New Roman" panose="02020603050405020304" pitchFamily="18" charset="0"/>
              </a:rPr>
              <a:t>–</a:t>
            </a:r>
            <a:r>
              <a:rPr lang="en-CA" altLang="en-US" i="1" dirty="0"/>
              <a:t> </a:t>
            </a:r>
            <a:r>
              <a:rPr lang="en-CA" altLang="en-US" i="1" dirty="0" err="1"/>
              <a:t>neshamah</a:t>
            </a:r>
            <a:endParaRPr lang="en-CA" altLang="en-US" i="1" dirty="0"/>
          </a:p>
          <a:p>
            <a:r>
              <a:rPr lang="en-CA" altLang="en-US" i="1" dirty="0" err="1" smtClean="0"/>
              <a:t>Tzedakah</a:t>
            </a:r>
            <a:r>
              <a:rPr lang="en-CA" altLang="en-US" i="1" dirty="0" smtClean="0"/>
              <a:t> </a:t>
            </a:r>
            <a:r>
              <a:rPr lang="en-CA" altLang="en-US" dirty="0" smtClean="0"/>
              <a:t>saves from death</a:t>
            </a:r>
            <a:endParaRPr lang="en-CA" altLang="en-US" dirty="0"/>
          </a:p>
          <a:p>
            <a:r>
              <a:rPr lang="en-CA" altLang="en-US" i="1" dirty="0" err="1"/>
              <a:t>Shomrim</a:t>
            </a:r>
            <a:r>
              <a:rPr lang="en-CA" altLang="en-US" i="1" dirty="0"/>
              <a:t>, </a:t>
            </a:r>
            <a:r>
              <a:rPr lang="en-CA" altLang="en-US" dirty="0"/>
              <a:t>recitation of </a:t>
            </a:r>
            <a:r>
              <a:rPr lang="en-CA" altLang="en-US" i="1" dirty="0" err="1"/>
              <a:t>Tehillim</a:t>
            </a:r>
            <a:endParaRPr lang="en-CA" altLang="en-US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1996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Jews brought burial practices to New World – Lipton: Cree and many other Indigenous peoples used burial houses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99" y="2438546"/>
            <a:ext cx="5849885" cy="2306526"/>
          </a:xfrm>
          <a:ln w="12700"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6" y="2438546"/>
            <a:ext cx="5706600" cy="3332860"/>
          </a:xfrm>
        </p:spPr>
      </p:pic>
    </p:spTree>
    <p:extLst>
      <p:ext uri="{BB962C8B-B14F-4D97-AF65-F5344CB8AC3E}">
        <p14:creationId xmlns:p14="http://schemas.microsoft.com/office/powerpoint/2010/main" val="3495053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Lipton, Saskatchewan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" y="1754659"/>
            <a:ext cx="5682279" cy="3196282"/>
          </a:xfrm>
          <a:ln w="12700"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71" y="1754659"/>
            <a:ext cx="5948204" cy="4044779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8363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Similar: Russian Orthodox/Athabaskan and </a:t>
            </a:r>
            <a:br>
              <a:rPr lang="en-CA" dirty="0" smtClean="0"/>
            </a:br>
            <a:r>
              <a:rPr lang="en-CA" dirty="0" smtClean="0"/>
              <a:t>Cree spirit houses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70" y="2274094"/>
            <a:ext cx="5072641" cy="3381761"/>
          </a:xfrm>
          <a:ln w="12700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4" y="2281180"/>
            <a:ext cx="5973356" cy="3374675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92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6543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Generations of intercession – with angels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80" y="1825625"/>
            <a:ext cx="3054639" cy="4351338"/>
          </a:xfrm>
          <a:ln w="127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27" y="1825626"/>
            <a:ext cx="5149850" cy="3776104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9612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Changing times: Enlightenment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7030A0"/>
                </a:solidFill>
              </a:rPr>
              <a:t>Detachment of rites from belief</a:t>
            </a:r>
          </a:p>
          <a:p>
            <a:r>
              <a:rPr lang="en-CA" altLang="en-US" dirty="0"/>
              <a:t>Increased individuation</a:t>
            </a:r>
          </a:p>
          <a:p>
            <a:r>
              <a:rPr lang="en-CA" altLang="en-US" dirty="0"/>
              <a:t>Secular subjects</a:t>
            </a:r>
          </a:p>
          <a:p>
            <a:r>
              <a:rPr lang="en-CA" altLang="en-US" dirty="0"/>
              <a:t>Science, </a:t>
            </a:r>
            <a:r>
              <a:rPr lang="en-CA" altLang="en-US" dirty="0" smtClean="0"/>
              <a:t>medicine influences practices/beliefs</a:t>
            </a:r>
            <a:endParaRPr lang="en-CA" altLang="en-US" dirty="0"/>
          </a:p>
          <a:p>
            <a:r>
              <a:rPr lang="en-CA" altLang="en-US" dirty="0" smtClean="0"/>
              <a:t>Increased </a:t>
            </a:r>
            <a:r>
              <a:rPr lang="en-CA" altLang="en-US" dirty="0"/>
              <a:t>interaction with gentiles</a:t>
            </a:r>
          </a:p>
          <a:p>
            <a:r>
              <a:rPr lang="en-CA" altLang="en-US" dirty="0" smtClean="0"/>
              <a:t>Secularization and assimilation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altLang="en-US" dirty="0" smtClean="0">
                <a:solidFill>
                  <a:srgbClr val="7030A0"/>
                </a:solidFill>
              </a:rPr>
              <a:t>Enlightenment = new responses</a:t>
            </a:r>
          </a:p>
          <a:p>
            <a:r>
              <a:rPr lang="en-CA" altLang="en-US" i="1" dirty="0" err="1" smtClean="0"/>
              <a:t>Haskalah</a:t>
            </a:r>
            <a:r>
              <a:rPr lang="en-CA" altLang="en-US" i="1" dirty="0"/>
              <a:t>:</a:t>
            </a:r>
            <a:r>
              <a:rPr lang="en-CA" altLang="en-US" dirty="0"/>
              <a:t> secular, </a:t>
            </a:r>
            <a:r>
              <a:rPr lang="en-CA" altLang="en-US" i="1" dirty="0" err="1"/>
              <a:t>maskalim</a:t>
            </a:r>
            <a:endParaRPr lang="en-CA" altLang="en-US" i="1" dirty="0"/>
          </a:p>
          <a:p>
            <a:r>
              <a:rPr lang="en-CA" altLang="en-US" i="1" dirty="0"/>
              <a:t>Hasidim</a:t>
            </a:r>
            <a:r>
              <a:rPr lang="en-CA" altLang="en-US" dirty="0"/>
              <a:t>: mysticism, pietistic</a:t>
            </a:r>
          </a:p>
          <a:p>
            <a:r>
              <a:rPr lang="en-CA" altLang="en-US" dirty="0"/>
              <a:t>Political and social emancipation</a:t>
            </a:r>
          </a:p>
          <a:p>
            <a:r>
              <a:rPr lang="en-CA" altLang="en-US" dirty="0"/>
              <a:t>Transition of customs</a:t>
            </a:r>
          </a:p>
          <a:p>
            <a:r>
              <a:rPr lang="en-CA" altLang="en-US" dirty="0"/>
              <a:t>Enormous generalized upheaval in Jewish world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722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What is death? Life?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Change in thinking about afterlife</a:t>
            </a:r>
          </a:p>
          <a:p>
            <a:r>
              <a:rPr lang="en-CA" altLang="en-US" dirty="0"/>
              <a:t>Moses Mendelssohn defended </a:t>
            </a:r>
            <a:r>
              <a:rPr lang="en-CA" altLang="en-US" dirty="0" smtClean="0"/>
              <a:t>idea of immortality </a:t>
            </a:r>
            <a:r>
              <a:rPr lang="en-CA" altLang="en-US" dirty="0"/>
              <a:t>of soul</a:t>
            </a:r>
          </a:p>
          <a:p>
            <a:r>
              <a:rPr lang="en-CA" altLang="en-US" dirty="0"/>
              <a:t>Others disavowed traditional doctrines of resurrection and reincarnation</a:t>
            </a:r>
          </a:p>
          <a:p>
            <a:r>
              <a:rPr lang="en-CA" altLang="en-US" dirty="0"/>
              <a:t>Changes in belief led to changes in behaviour</a:t>
            </a:r>
          </a:p>
          <a:p>
            <a:r>
              <a:rPr lang="en-CA" altLang="en-US" dirty="0"/>
              <a:t>Gentile standards begin to be implemented and absorbed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altLang="en-US" dirty="0" smtClean="0"/>
              <a:t>Definition of death</a:t>
            </a:r>
          </a:p>
          <a:p>
            <a:r>
              <a:rPr lang="en-CA" altLang="en-US" dirty="0" smtClean="0"/>
              <a:t>Pre-modern </a:t>
            </a:r>
            <a:r>
              <a:rPr lang="en-CA" altLang="en-US" dirty="0"/>
              <a:t>definitions challenged</a:t>
            </a:r>
          </a:p>
          <a:p>
            <a:r>
              <a:rPr lang="en-CA" altLang="en-US" dirty="0"/>
              <a:t>Pressure from modernists to replace</a:t>
            </a:r>
          </a:p>
          <a:p>
            <a:r>
              <a:rPr lang="en-CA" altLang="en-US" dirty="0"/>
              <a:t>Medical doctors believed some aspect of life might continue after cessation of breath</a:t>
            </a:r>
          </a:p>
          <a:p>
            <a:r>
              <a:rPr lang="en-CA" altLang="en-US" dirty="0"/>
              <a:t>Significant political rift</a:t>
            </a:r>
          </a:p>
          <a:p>
            <a:r>
              <a:rPr lang="en-CA" altLang="en-US" dirty="0"/>
              <a:t>Predated rise of Reform movement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315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err="1" smtClean="0"/>
              <a:t>Chevra</a:t>
            </a:r>
            <a:r>
              <a:rPr lang="en-CA" i="1" dirty="0" smtClean="0"/>
              <a:t> </a:t>
            </a:r>
            <a:r>
              <a:rPr lang="en-CA" i="1" dirty="0" err="1" smtClean="0"/>
              <a:t>Kadisha</a:t>
            </a:r>
            <a:r>
              <a:rPr lang="en-CA" i="1" dirty="0" smtClean="0"/>
              <a:t> </a:t>
            </a:r>
            <a:r>
              <a:rPr lang="en-CA" dirty="0" smtClean="0"/>
              <a:t>– Prague, 1772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68" y="1690688"/>
            <a:ext cx="4983766" cy="2499744"/>
          </a:xfrm>
          <a:ln w="1905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01"/>
            <a:ext cx="5181600" cy="2595118"/>
          </a:xfr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7" y="4381955"/>
            <a:ext cx="4712043" cy="2363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2071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Detachment from, and yet continuity of rituals and traditions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dirty="0" smtClean="0"/>
              <a:t>Delayed burials</a:t>
            </a:r>
          </a:p>
          <a:p>
            <a:r>
              <a:rPr lang="en-CA" altLang="en-US" dirty="0" smtClean="0"/>
              <a:t>Desire </a:t>
            </a:r>
            <a:r>
              <a:rPr lang="en-CA" altLang="en-US" dirty="0"/>
              <a:t>to appear enlightened, </a:t>
            </a:r>
            <a:r>
              <a:rPr lang="en-CA" altLang="en-US" dirty="0" smtClean="0"/>
              <a:t>modern and avoid </a:t>
            </a:r>
            <a:r>
              <a:rPr lang="en-CA" altLang="en-US" dirty="0"/>
              <a:t>ridicule</a:t>
            </a:r>
          </a:p>
          <a:p>
            <a:r>
              <a:rPr lang="en-CA" altLang="en-US" dirty="0"/>
              <a:t>Greater </a:t>
            </a:r>
            <a:r>
              <a:rPr lang="en-CA" altLang="en-US" dirty="0" smtClean="0"/>
              <a:t>controls over once very independent </a:t>
            </a:r>
            <a:r>
              <a:rPr lang="en-CA" altLang="en-US" i="1" dirty="0" err="1" smtClean="0"/>
              <a:t>Hevra</a:t>
            </a:r>
            <a:r>
              <a:rPr lang="en-CA" altLang="en-US" i="1" dirty="0" smtClean="0"/>
              <a:t> </a:t>
            </a:r>
            <a:r>
              <a:rPr lang="en-CA" altLang="en-US" i="1" dirty="0" err="1"/>
              <a:t>Kadisha</a:t>
            </a:r>
            <a:endParaRPr lang="en-CA" altLang="en-US" i="1" dirty="0"/>
          </a:p>
          <a:p>
            <a:r>
              <a:rPr lang="en-CA" altLang="en-US" dirty="0" smtClean="0"/>
              <a:t>Professionalization around death rituals – funeral homes, morticians</a:t>
            </a:r>
            <a:endParaRPr lang="en-CA" altLang="en-US" dirty="0"/>
          </a:p>
          <a:p>
            <a:r>
              <a:rPr lang="en-CA" altLang="en-US" dirty="0"/>
              <a:t>Belief in afterlife beginning to </a:t>
            </a:r>
            <a:r>
              <a:rPr lang="en-CA" altLang="en-US" dirty="0" smtClean="0"/>
              <a:t>shift towards “death is death”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dirty="0" smtClean="0"/>
              <a:t>Who are rituals for?</a:t>
            </a:r>
          </a:p>
          <a:p>
            <a:r>
              <a:rPr lang="en-CA" altLang="en-US" dirty="0" smtClean="0"/>
              <a:t>Rituals </a:t>
            </a:r>
            <a:r>
              <a:rPr lang="en-CA" altLang="en-US" dirty="0"/>
              <a:t>and rites </a:t>
            </a:r>
            <a:r>
              <a:rPr lang="en-CA" altLang="en-US" dirty="0" smtClean="0"/>
              <a:t>now intended </a:t>
            </a:r>
            <a:r>
              <a:rPr lang="en-CA" altLang="en-US" dirty="0"/>
              <a:t>to assist mourners in their grief</a:t>
            </a:r>
          </a:p>
          <a:p>
            <a:r>
              <a:rPr lang="en-CA" altLang="en-US" dirty="0"/>
              <a:t>Once rituals to assist deceased in their posthumous journey</a:t>
            </a:r>
          </a:p>
          <a:p>
            <a:r>
              <a:rPr lang="en-CA" altLang="en-US" dirty="0"/>
              <a:t>Internalized by individuals and institutions</a:t>
            </a:r>
          </a:p>
          <a:p>
            <a:r>
              <a:rPr lang="en-CA" altLang="en-US" dirty="0"/>
              <a:t>Shift </a:t>
            </a:r>
            <a:r>
              <a:rPr lang="en-CA" altLang="en-US" dirty="0" smtClean="0"/>
              <a:t>of some </a:t>
            </a:r>
            <a:r>
              <a:rPr lang="en-CA" altLang="en-US" dirty="0"/>
              <a:t>rites, once </a:t>
            </a:r>
            <a:r>
              <a:rPr lang="en-CA" altLang="en-US" dirty="0" smtClean="0"/>
              <a:t>considered momentous</a:t>
            </a:r>
            <a:r>
              <a:rPr lang="en-CA" altLang="en-US" dirty="0"/>
              <a:t>, now barely a memory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9990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Increased emphasis on this life only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Revelation &gt; Reason</a:t>
            </a:r>
          </a:p>
          <a:p>
            <a:r>
              <a:rPr lang="en-CA" altLang="en-US" dirty="0"/>
              <a:t>Attempt to harmonize religion </a:t>
            </a:r>
            <a:r>
              <a:rPr lang="en-CA" altLang="en-US" dirty="0" smtClean="0"/>
              <a:t>within realm of </a:t>
            </a:r>
            <a:r>
              <a:rPr lang="en-CA" altLang="en-US" dirty="0"/>
              <a:t>reason</a:t>
            </a:r>
          </a:p>
          <a:p>
            <a:r>
              <a:rPr lang="en-CA" altLang="en-US" dirty="0"/>
              <a:t>Denied existence of afterlife</a:t>
            </a:r>
          </a:p>
          <a:p>
            <a:r>
              <a:rPr lang="en-CA" altLang="en-US" dirty="0"/>
              <a:t>Silence regarding resurrection of body</a:t>
            </a:r>
          </a:p>
          <a:p>
            <a:r>
              <a:rPr lang="en-CA" altLang="en-US" dirty="0"/>
              <a:t>Emerging Reform denomination</a:t>
            </a:r>
          </a:p>
          <a:p>
            <a:r>
              <a:rPr lang="en-CA" altLang="en-US" dirty="0" smtClean="0"/>
              <a:t>All things scientific, including history: </a:t>
            </a:r>
            <a:r>
              <a:rPr lang="en-CA" altLang="en-US" i="1" dirty="0" err="1" smtClean="0"/>
              <a:t>Wissenschaft</a:t>
            </a:r>
            <a:r>
              <a:rPr lang="en-CA" altLang="en-US" dirty="0"/>
              <a:t>: </a:t>
            </a:r>
            <a:r>
              <a:rPr lang="en-CA" altLang="en-US" dirty="0">
                <a:latin typeface="Times New Roman" panose="02020603050405020304" pitchFamily="18" charset="0"/>
              </a:rPr>
              <a:t>“</a:t>
            </a:r>
            <a:r>
              <a:rPr lang="en-CA" altLang="en-US" dirty="0"/>
              <a:t>Science of Judaism</a:t>
            </a:r>
            <a:r>
              <a:rPr lang="en-CA" altLang="en-US" dirty="0">
                <a:latin typeface="Times New Roman" panose="02020603050405020304" pitchFamily="18" charset="0"/>
              </a:rPr>
              <a:t>”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Beliefs shift – </a:t>
            </a:r>
            <a:r>
              <a:rPr lang="en-CA" dirty="0" smtClean="0"/>
              <a:t>and of necessity so </a:t>
            </a:r>
            <a:r>
              <a:rPr lang="en-CA" dirty="0"/>
              <a:t>do practices</a:t>
            </a:r>
          </a:p>
          <a:p>
            <a:r>
              <a:rPr lang="en-CA" altLang="en-US" dirty="0" smtClean="0">
                <a:latin typeface="Times New Roman" panose="02020603050405020304" pitchFamily="18" charset="0"/>
              </a:rPr>
              <a:t>“</a:t>
            </a:r>
            <a:r>
              <a:rPr lang="en-CA" altLang="en-US" dirty="0"/>
              <a:t>Rend your hearts not your garments</a:t>
            </a:r>
            <a:r>
              <a:rPr lang="en-CA" altLang="en-US" dirty="0">
                <a:latin typeface="Times New Roman" panose="02020603050405020304" pitchFamily="18" charset="0"/>
              </a:rPr>
              <a:t>”</a:t>
            </a:r>
            <a:r>
              <a:rPr lang="en-CA" altLang="en-US" dirty="0"/>
              <a:t> Stein</a:t>
            </a:r>
          </a:p>
          <a:p>
            <a:r>
              <a:rPr lang="en-CA" altLang="en-US" dirty="0">
                <a:latin typeface="Times New Roman" panose="02020603050405020304" pitchFamily="18" charset="0"/>
              </a:rPr>
              <a:t>“</a:t>
            </a:r>
            <a:r>
              <a:rPr lang="en-CA" altLang="en-US" dirty="0"/>
              <a:t>Time to abrogate barbaric customs</a:t>
            </a:r>
            <a:r>
              <a:rPr lang="en-CA" altLang="en-US" dirty="0">
                <a:latin typeface="Times New Roman" panose="02020603050405020304" pitchFamily="18" charset="0"/>
              </a:rPr>
              <a:t>”</a:t>
            </a:r>
            <a:r>
              <a:rPr lang="en-CA" altLang="en-US" dirty="0"/>
              <a:t> Geiger</a:t>
            </a:r>
          </a:p>
          <a:p>
            <a:r>
              <a:rPr lang="en-CA" altLang="en-US" dirty="0"/>
              <a:t>Emphasis on this world, not next</a:t>
            </a:r>
          </a:p>
          <a:p>
            <a:r>
              <a:rPr lang="en-CA" altLang="en-US" dirty="0"/>
              <a:t>Reason over revelation</a:t>
            </a:r>
          </a:p>
          <a:p>
            <a:r>
              <a:rPr lang="en-CA" altLang="en-US" dirty="0"/>
              <a:t>Increasing secularization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2895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Pre and post modernity: </a:t>
            </a:r>
            <a:br>
              <a:rPr lang="en-CA" dirty="0" smtClean="0"/>
            </a:br>
            <a:r>
              <a:rPr lang="en-CA" dirty="0" smtClean="0"/>
              <a:t>Changes in belief = changes in practice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" y="1990214"/>
            <a:ext cx="4382529" cy="448123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09" y="1990214"/>
            <a:ext cx="4706487" cy="2431685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43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Change is the new black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More changes</a:t>
            </a:r>
          </a:p>
          <a:p>
            <a:r>
              <a:rPr lang="en-CA" altLang="en-US" dirty="0"/>
              <a:t>Coffins replace board lined graves</a:t>
            </a:r>
          </a:p>
          <a:p>
            <a:r>
              <a:rPr lang="en-CA" altLang="en-US" dirty="0"/>
              <a:t>Ornate styles of coffins</a:t>
            </a:r>
          </a:p>
          <a:p>
            <a:r>
              <a:rPr lang="en-CA" altLang="en-US" dirty="0"/>
              <a:t>Prohibition from wearing torn clothing to synagogue</a:t>
            </a:r>
          </a:p>
          <a:p>
            <a:r>
              <a:rPr lang="en-CA" altLang="en-US" dirty="0"/>
              <a:t>Prohibition of mourners leading services</a:t>
            </a:r>
          </a:p>
          <a:p>
            <a:r>
              <a:rPr lang="en-CA" altLang="en-US" dirty="0"/>
              <a:t>Professionalization of leadership</a:t>
            </a:r>
          </a:p>
          <a:p>
            <a:r>
              <a:rPr lang="en-CA" altLang="en-US" dirty="0"/>
              <a:t>Mourning period abbreviated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Assimilation and acculturation</a:t>
            </a:r>
          </a:p>
          <a:p>
            <a:r>
              <a:rPr lang="en-CA" altLang="en-US" dirty="0"/>
              <a:t>Internalization of religious and aesthetic norms of </a:t>
            </a:r>
            <a:r>
              <a:rPr lang="en-CA" altLang="en-US" dirty="0" smtClean="0"/>
              <a:t>broader European </a:t>
            </a:r>
            <a:r>
              <a:rPr lang="en-CA" altLang="en-US" dirty="0"/>
              <a:t>culture</a:t>
            </a:r>
          </a:p>
          <a:p>
            <a:r>
              <a:rPr lang="en-CA" altLang="en-US" dirty="0"/>
              <a:t>Assimilation created innovations in practices</a:t>
            </a:r>
          </a:p>
          <a:p>
            <a:r>
              <a:rPr lang="en-CA" altLang="en-US" dirty="0"/>
              <a:t>New standards of conduct</a:t>
            </a:r>
          </a:p>
          <a:p>
            <a:r>
              <a:rPr lang="en-CA" altLang="en-US" dirty="0" smtClean="0"/>
              <a:t>Transitions </a:t>
            </a:r>
            <a:r>
              <a:rPr lang="en-CA" altLang="en-US" dirty="0"/>
              <a:t>made over decades</a:t>
            </a:r>
          </a:p>
          <a:p>
            <a:r>
              <a:rPr lang="en-CA" altLang="en-US" dirty="0"/>
              <a:t>Order and propriety desired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3979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 smtClean="0"/>
              <a:t>Tautology of Death rituals: Diminishment of belief = </a:t>
            </a:r>
            <a:br>
              <a:rPr lang="en-CA" sz="3200" dirty="0" smtClean="0"/>
            </a:br>
            <a:r>
              <a:rPr lang="en-CA" sz="3200" dirty="0" smtClean="0"/>
              <a:t>diminishment of practice = diminishment of belief</a:t>
            </a:r>
            <a:endParaRPr lang="en-CA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2" y="1690688"/>
            <a:ext cx="5898937" cy="393262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05" y="1690688"/>
            <a:ext cx="4537643" cy="3932624"/>
          </a:xfrm>
        </p:spPr>
      </p:pic>
    </p:spTree>
    <p:extLst>
      <p:ext uri="{BB962C8B-B14F-4D97-AF65-F5344CB8AC3E}">
        <p14:creationId xmlns:p14="http://schemas.microsoft.com/office/powerpoint/2010/main" val="3804610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D. Kraemer: Theology of death/Afterlife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Eternal cycle of life now in question</a:t>
            </a:r>
          </a:p>
          <a:p>
            <a:r>
              <a:rPr lang="en-CA" altLang="en-US" dirty="0"/>
              <a:t>Life-death-renewed life</a:t>
            </a:r>
          </a:p>
          <a:p>
            <a:r>
              <a:rPr lang="en-CA" altLang="en-US" dirty="0"/>
              <a:t>Death is not/death</a:t>
            </a:r>
          </a:p>
          <a:p>
            <a:r>
              <a:rPr lang="en-CA" altLang="en-US" dirty="0"/>
              <a:t>End of life not seen as </a:t>
            </a:r>
            <a:r>
              <a:rPr lang="en-CA" altLang="en-US" dirty="0" smtClean="0"/>
              <a:t>catastrophic</a:t>
            </a:r>
          </a:p>
          <a:p>
            <a:r>
              <a:rPr lang="en-CA" altLang="en-US" dirty="0" smtClean="0"/>
              <a:t>Who is in control? God? Us? </a:t>
            </a:r>
          </a:p>
          <a:p>
            <a:r>
              <a:rPr lang="en-CA" altLang="en-US" dirty="0" smtClean="0"/>
              <a:t>No theology and no magic. 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altLang="en-US" dirty="0"/>
              <a:t>Loss of belief has transformed modern theology</a:t>
            </a:r>
          </a:p>
          <a:p>
            <a:r>
              <a:rPr lang="en-CA" altLang="en-US" dirty="0"/>
              <a:t>Inability of many moderns to believe in afterlife</a:t>
            </a:r>
          </a:p>
          <a:p>
            <a:r>
              <a:rPr lang="en-CA" altLang="en-US" dirty="0"/>
              <a:t>Death as extinction of life</a:t>
            </a:r>
          </a:p>
          <a:p>
            <a:r>
              <a:rPr lang="en-CA" altLang="en-US" dirty="0"/>
              <a:t>Distances us from our ancestors</a:t>
            </a:r>
          </a:p>
          <a:p>
            <a:r>
              <a:rPr lang="en-CA" dirty="0" smtClean="0"/>
              <a:t>Loneliness of death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947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i="1" dirty="0" err="1" smtClean="0"/>
              <a:t>Sh’ma</a:t>
            </a:r>
            <a:r>
              <a:rPr lang="en-CA" dirty="0" smtClean="0"/>
              <a:t> and Psalm 91: Funerals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59" y="1762897"/>
            <a:ext cx="3810989" cy="5095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203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Never mind magic, </a:t>
            </a:r>
            <a:br>
              <a:rPr lang="en-CA" dirty="0" smtClean="0"/>
            </a:br>
            <a:r>
              <a:rPr lang="en-CA" dirty="0" smtClean="0"/>
              <a:t>faith now abrogated </a:t>
            </a:r>
            <a:r>
              <a:rPr lang="en-CA" dirty="0"/>
              <a:t>from rituals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Practice disengaged from faith</a:t>
            </a:r>
          </a:p>
          <a:p>
            <a:r>
              <a:rPr lang="en-CA" dirty="0"/>
              <a:t>Ritualized </a:t>
            </a:r>
            <a:r>
              <a:rPr lang="en-CA" dirty="0" smtClean="0"/>
              <a:t>burial, often minimal, </a:t>
            </a:r>
            <a:r>
              <a:rPr lang="en-CA" dirty="0"/>
              <a:t>without grounding in faith</a:t>
            </a:r>
          </a:p>
          <a:p>
            <a:r>
              <a:rPr lang="en-CA" dirty="0"/>
              <a:t>Customs and rituals virtually always seen as designed for comfort of mourner</a:t>
            </a:r>
          </a:p>
          <a:p>
            <a:r>
              <a:rPr lang="en-CA" dirty="0"/>
              <a:t>Sense of relationship between dead and living psychologized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Theological despair/indifference</a:t>
            </a:r>
          </a:p>
          <a:p>
            <a:r>
              <a:rPr lang="en-CA" altLang="en-US" dirty="0"/>
              <a:t>Prior loss of belief in death-as-life and life after death creates</a:t>
            </a:r>
          </a:p>
          <a:p>
            <a:r>
              <a:rPr lang="en-CA" altLang="en-US" dirty="0"/>
              <a:t>How to make sense of death</a:t>
            </a:r>
          </a:p>
          <a:p>
            <a:r>
              <a:rPr lang="en-CA" altLang="en-US" dirty="0"/>
              <a:t>Rationalized </a:t>
            </a:r>
            <a:r>
              <a:rPr lang="en-CA" altLang="en-US" dirty="0" smtClean="0"/>
              <a:t>Judaism devoid </a:t>
            </a:r>
            <a:endParaRPr lang="en-CA" altLang="en-US" dirty="0"/>
          </a:p>
          <a:p>
            <a:r>
              <a:rPr lang="en-CA" altLang="en-US" dirty="0" smtClean="0"/>
              <a:t>Death = nothingness</a:t>
            </a:r>
            <a:endParaRPr lang="en-CA" altLang="en-US" dirty="0"/>
          </a:p>
          <a:p>
            <a:r>
              <a:rPr lang="en-CA" altLang="en-US" dirty="0"/>
              <a:t>Modern Jews: Frozen without faith options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3926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Abraham Geiger meets Sigmund Freud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77" y="1690688"/>
            <a:ext cx="2895068" cy="4630092"/>
          </a:xfrm>
          <a:ln w="19050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93" y="1690687"/>
            <a:ext cx="4564833" cy="4564833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6960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Freud wins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Abraham Geiger – 1830’s</a:t>
            </a:r>
          </a:p>
          <a:p>
            <a:r>
              <a:rPr lang="en-CA" altLang="en-US" dirty="0"/>
              <a:t>Praised Judaism for emphasis on </a:t>
            </a:r>
            <a:r>
              <a:rPr lang="en-CA" altLang="en-US" dirty="0" smtClean="0"/>
              <a:t>living in this </a:t>
            </a:r>
            <a:r>
              <a:rPr lang="en-CA" altLang="en-US" dirty="0"/>
              <a:t>world</a:t>
            </a:r>
          </a:p>
          <a:p>
            <a:r>
              <a:rPr lang="en-CA" altLang="en-US" dirty="0"/>
              <a:t>Isolated resurrection of dead from immortality of </a:t>
            </a:r>
            <a:r>
              <a:rPr lang="en-CA" altLang="en-US" dirty="0" smtClean="0"/>
              <a:t>soul (Greek)</a:t>
            </a:r>
            <a:endParaRPr lang="en-CA" altLang="en-US" dirty="0"/>
          </a:p>
          <a:p>
            <a:r>
              <a:rPr lang="en-CA" altLang="en-US" dirty="0"/>
              <a:t>Unlike Christianity: does not emphasize eternal dimension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altLang="en-US" dirty="0" smtClean="0"/>
              <a:t>Mourning </a:t>
            </a:r>
            <a:r>
              <a:rPr lang="en-CA" altLang="en-US" dirty="0"/>
              <a:t>now seen as necessary </a:t>
            </a:r>
            <a:r>
              <a:rPr lang="en-CA" altLang="en-US" dirty="0" smtClean="0"/>
              <a:t>consolation for the soul of the bereaved.</a:t>
            </a:r>
          </a:p>
          <a:p>
            <a:r>
              <a:rPr lang="en-CA" altLang="en-US" dirty="0" smtClean="0"/>
              <a:t>A once symbiotic </a:t>
            </a:r>
            <a:r>
              <a:rPr lang="en-CA" altLang="en-US" dirty="0"/>
              <a:t>relationship between living and dead </a:t>
            </a:r>
            <a:r>
              <a:rPr lang="en-CA" altLang="en-US" dirty="0" smtClean="0"/>
              <a:t>is no </a:t>
            </a:r>
            <a:r>
              <a:rPr lang="en-CA" altLang="en-US" dirty="0"/>
              <a:t>longer acknowledged</a:t>
            </a:r>
            <a:r>
              <a:rPr lang="en-CA" altLang="en-US" dirty="0" smtClean="0"/>
              <a:t>.</a:t>
            </a:r>
          </a:p>
          <a:p>
            <a:r>
              <a:rPr lang="en-CA" altLang="en-US" dirty="0" smtClean="0"/>
              <a:t>Communal rituals have lost their magic; now the realm of personal psychology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428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2" y="0"/>
            <a:ext cx="10312782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7091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Superstitions give way to </a:t>
            </a:r>
            <a:r>
              <a:rPr lang="en-CA" dirty="0" smtClean="0"/>
              <a:t>parks, beauty, science </a:t>
            </a:r>
            <a:r>
              <a:rPr lang="en-CA" dirty="0"/>
              <a:t>and </a:t>
            </a:r>
            <a:r>
              <a:rPr lang="en-CA" dirty="0" smtClean="0"/>
              <a:t>order: Pere </a:t>
            </a:r>
            <a:r>
              <a:rPr lang="en-CA" dirty="0"/>
              <a:t>Lachaise and Mount Auburn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230"/>
            <a:ext cx="5181600" cy="3456127"/>
          </a:xfrm>
          <a:ln w="12700">
            <a:solidFill>
              <a:schemeClr val="tx1"/>
            </a:solidFill>
          </a:ln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41" y="2273229"/>
            <a:ext cx="5376198" cy="3456127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9074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What now? Magic or ritual? Does it matter?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6" y="1825625"/>
            <a:ext cx="5871267" cy="3306720"/>
          </a:xfrm>
          <a:ln w="1905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Are these rituals binding us to our </a:t>
            </a:r>
            <a:r>
              <a:rPr lang="en-CA" dirty="0" smtClean="0"/>
              <a:t>dead through magical thinking? Do we hold to them, however minimally, because they bind </a:t>
            </a:r>
            <a:r>
              <a:rPr lang="en-CA" dirty="0"/>
              <a:t>us </a:t>
            </a:r>
            <a:r>
              <a:rPr lang="en-CA" dirty="0" smtClean="0"/>
              <a:t>one to the other through mutual recognition, thus providing mutual comfort? </a:t>
            </a:r>
          </a:p>
          <a:p>
            <a:r>
              <a:rPr lang="en-CA" dirty="0" smtClean="0"/>
              <a:t>Ritualized magic provides an  awareness we don’t have all the answers, we have limits to our capacities. What do we need?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849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Names or bones? Icons of </a:t>
            </a:r>
            <a:r>
              <a:rPr lang="en-CA" dirty="0" smtClean="0"/>
              <a:t>memory </a:t>
            </a:r>
            <a:br>
              <a:rPr lang="en-CA" dirty="0" smtClean="0"/>
            </a:br>
            <a:r>
              <a:rPr lang="en-CA" dirty="0" smtClean="0"/>
              <a:t>are always needed</a:t>
            </a:r>
            <a:endParaRPr lang="en-CA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8" y="2383464"/>
            <a:ext cx="5680652" cy="2840326"/>
          </a:xfrm>
        </p:spPr>
      </p:pic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52" y="1825625"/>
            <a:ext cx="5181600" cy="3445764"/>
          </a:xfrm>
          <a:ln w="12700"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" y="1825624"/>
            <a:ext cx="6151778" cy="3075889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382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Israel today: Finding a parking space in </a:t>
            </a:r>
            <a:br>
              <a:rPr lang="en-CA" dirty="0" smtClean="0"/>
            </a:br>
            <a:r>
              <a:rPr lang="en-CA" dirty="0" smtClean="0"/>
              <a:t>underground and parking garages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6" y="1937636"/>
            <a:ext cx="5630081" cy="3036016"/>
          </a:xfrm>
          <a:ln w="19050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49" y="1937636"/>
            <a:ext cx="5181600" cy="3452604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71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Necromancy, talking to the dead is forbidden in</a:t>
            </a:r>
            <a:br>
              <a:rPr lang="en-CA" dirty="0" smtClean="0"/>
            </a:br>
            <a:r>
              <a:rPr lang="en-CA" dirty="0" smtClean="0"/>
              <a:t>Torah: Saul and the witch of </a:t>
            </a:r>
            <a:r>
              <a:rPr lang="en-CA" dirty="0" err="1" smtClean="0"/>
              <a:t>Endor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934777"/>
          </a:xfrm>
          <a:ln w="19050">
            <a:solidFill>
              <a:schemeClr val="tx1"/>
            </a:solidFill>
          </a:ln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65903" y="1700088"/>
            <a:ext cx="59065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Torah takes a very negative attitude towards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witchcraft in its various formats, such 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"A sorcerer shall not be allowed to live."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Exodus 22:17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"For you are coming into a land that God is granting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you; do not learn the ways of the abominations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the native people. There shall not be found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amongst you ... a sorcerer, soothsayer or engager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witchcraft ... or one who calls up the dead.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it is an abomination before God, and it is 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account of these abominations that God is giving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their land."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Deut. 18:9-12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343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Liminality = birth and death = Protection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" y="1825624"/>
            <a:ext cx="5969644" cy="336421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1825626"/>
            <a:ext cx="4885038" cy="3366750"/>
          </a:xfrm>
        </p:spPr>
      </p:pic>
    </p:spTree>
    <p:extLst>
      <p:ext uri="{BB962C8B-B14F-4D97-AF65-F5344CB8AC3E}">
        <p14:creationId xmlns:p14="http://schemas.microsoft.com/office/powerpoint/2010/main" val="201598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Communication and protection: </a:t>
            </a:r>
            <a:br>
              <a:rPr lang="en-CA" dirty="0" smtClean="0"/>
            </a:br>
            <a:r>
              <a:rPr lang="en-CA" dirty="0" smtClean="0"/>
              <a:t>Liminality between living and dead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06" y="1825625"/>
            <a:ext cx="6085771" cy="3627120"/>
          </a:xfrm>
          <a:ln w="12700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5625"/>
            <a:ext cx="5181600" cy="362712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882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Necromancy continues to be forbidden in books of </a:t>
            </a:r>
            <a:r>
              <a:rPr lang="en-CA" i="1" dirty="0" smtClean="0"/>
              <a:t>Nevi’im</a:t>
            </a:r>
            <a:r>
              <a:rPr lang="en-CA" dirty="0" smtClean="0"/>
              <a:t>, Prophets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1" y="2065822"/>
            <a:ext cx="5392369" cy="2907830"/>
          </a:xfrm>
          <a:ln w="1905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Summoning the dead from beyond is forbidden over and over.</a:t>
            </a:r>
          </a:p>
          <a:p>
            <a:r>
              <a:rPr lang="en-CA" dirty="0" smtClean="0"/>
              <a:t>Clearly this was a practice, or it would be mentioned so frequently.</a:t>
            </a:r>
          </a:p>
          <a:p>
            <a:r>
              <a:rPr lang="en-CA" dirty="0" smtClean="0"/>
              <a:t>A desire for communication between living and dead.</a:t>
            </a:r>
          </a:p>
          <a:p>
            <a:r>
              <a:rPr lang="en-CA" dirty="0" smtClean="0"/>
              <a:t>How will we see this desire for communication articulated?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121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2328</Words>
  <Application>Microsoft Office PowerPoint</Application>
  <PresentationFormat>Widescreen</PresentationFormat>
  <Paragraphs>272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Office Theme</vt:lpstr>
      <vt:lpstr>Building a Home: Work of the living and work of the dead</vt:lpstr>
      <vt:lpstr>What is Magic? What is ritual?</vt:lpstr>
      <vt:lpstr>Shedim: שֵׁדִים;  singular: שֵׁד  Sheyd) are spirits or demons in Tanakh and Jewish mythology. </vt:lpstr>
      <vt:lpstr>PowerPoint Presentation</vt:lpstr>
      <vt:lpstr>Sh’ma and Psalm 91: Funerals</vt:lpstr>
      <vt:lpstr>Necromancy, talking to the dead is forbidden in Torah: Saul and the witch of Endor</vt:lpstr>
      <vt:lpstr>Liminality = birth and death = Protection</vt:lpstr>
      <vt:lpstr>Communication and protection:  Liminality between living and dead</vt:lpstr>
      <vt:lpstr>Necromancy continues to be forbidden in books of Nevi’im, Prophets</vt:lpstr>
      <vt:lpstr>Customs, rituals, demons</vt:lpstr>
      <vt:lpstr>Understanding function/ritual</vt:lpstr>
      <vt:lpstr>How did our burial practices evolve to provide both protection and communication – and stay within requirements of religious rites?</vt:lpstr>
      <vt:lpstr>Diogenes: Throw me over the wall…</vt:lpstr>
      <vt:lpstr>A home provides the dead with a recognizable place of intercession with the living.</vt:lpstr>
      <vt:lpstr>Travel: An ancient burial cave, dating from the 5th century BCE, next to one of Israel's busiest arteries, the Ayalon Highway. </vt:lpstr>
      <vt:lpstr>For millennia we have built homes –  for the living but also for the dead</vt:lpstr>
      <vt:lpstr>Rachel Hallote:  Death, Burial and Afterlife in the Biblical World</vt:lpstr>
      <vt:lpstr>Cannanite era: Burials in floorboards, walls and fields: Dead as shomrim, guardians of families</vt:lpstr>
      <vt:lpstr>Tombs, burials under and within houses</vt:lpstr>
      <vt:lpstr>Tomb as house</vt:lpstr>
      <vt:lpstr>Cemeteries: Cities of the dead</vt:lpstr>
      <vt:lpstr>Words, language = metaphorical reality</vt:lpstr>
      <vt:lpstr>Over those millennia we will see an evolution of that bayit: From  burial in fields to tombs, from ossuaries to graves and headstones to flat bronze plaques used today. </vt:lpstr>
      <vt:lpstr>Burial caves: Primary and secondary burial</vt:lpstr>
      <vt:lpstr>Primary and secondary burials</vt:lpstr>
      <vt:lpstr>Arcosolium, kokhim: Carved burial niches</vt:lpstr>
      <vt:lpstr>Beliefs about the work of the dead/living</vt:lpstr>
      <vt:lpstr>Continued evolution of rituals and beliefs</vt:lpstr>
      <vt:lpstr>Local architecture reflected in designs of tombs/keverot: even as design offers protection from animals, elements</vt:lpstr>
      <vt:lpstr>Iraq and Chalkias, Greece</vt:lpstr>
      <vt:lpstr>Beit Chayim – house of the living</vt:lpstr>
      <vt:lpstr>Work of the dead: comfort the living</vt:lpstr>
      <vt:lpstr>Work of living: duty to the dead</vt:lpstr>
      <vt:lpstr>So many homes….</vt:lpstr>
      <vt:lpstr>From Vilna to Penang, Malasia</vt:lpstr>
      <vt:lpstr>Continued evolution of rituals  in response to history</vt:lpstr>
      <vt:lpstr>Jews brought burial practices to New World – Lipton: Cree and many other Indigenous peoples used burial houses</vt:lpstr>
      <vt:lpstr>Lipton, Saskatchewan</vt:lpstr>
      <vt:lpstr>Similar: Russian Orthodox/Athabaskan and  Cree spirit houses</vt:lpstr>
      <vt:lpstr>Generations of intercession – with angels</vt:lpstr>
      <vt:lpstr>Changing times: Enlightenment</vt:lpstr>
      <vt:lpstr>What is death? Life? </vt:lpstr>
      <vt:lpstr>Chevra Kadisha – Prague, 1772</vt:lpstr>
      <vt:lpstr>Detachment from, and yet continuity of rituals and traditions</vt:lpstr>
      <vt:lpstr>Increased emphasis on this life only</vt:lpstr>
      <vt:lpstr>Pre and post modernity:  Changes in belief = changes in practice</vt:lpstr>
      <vt:lpstr>Change is the new black</vt:lpstr>
      <vt:lpstr>Tautology of Death rituals: Diminishment of belief =  diminishment of practice = diminishment of belief</vt:lpstr>
      <vt:lpstr>D. Kraemer: Theology of death/Afterlife</vt:lpstr>
      <vt:lpstr>Never mind magic,  faith now abrogated from rituals and practice</vt:lpstr>
      <vt:lpstr>Abraham Geiger meets Sigmund Freud</vt:lpstr>
      <vt:lpstr>Freud wins</vt:lpstr>
      <vt:lpstr>PowerPoint Presentation</vt:lpstr>
      <vt:lpstr>Superstitions give way to parks, beauty, science and order: Pere Lachaise and Mount Auburn</vt:lpstr>
      <vt:lpstr>What now? Magic or ritual? Does it matter?</vt:lpstr>
      <vt:lpstr>Names or bones? Icons of memory  are always needed</vt:lpstr>
      <vt:lpstr>Israel today: Finding a parking space in  underground and parking garages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Burial and Magic</dc:title>
  <dc:creator>Lynn</dc:creator>
  <cp:lastModifiedBy>Lynn</cp:lastModifiedBy>
  <cp:revision>47</cp:revision>
  <dcterms:created xsi:type="dcterms:W3CDTF">2023-01-22T18:28:15Z</dcterms:created>
  <dcterms:modified xsi:type="dcterms:W3CDTF">2023-03-15T22:40:12Z</dcterms:modified>
</cp:coreProperties>
</file>